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56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93663-A615-4A94-A555-9CBFEB2206CB}" type="datetimeFigureOut">
              <a:rPr lang="en-US" smtClean="0"/>
              <a:t>2/2/2014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Getting Started with Assembly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854696" cy="1752600"/>
          </a:xfrm>
        </p:spPr>
        <p:txBody>
          <a:bodyPr>
            <a:normAutofit/>
          </a:bodyPr>
          <a:lstStyle/>
          <a:p>
            <a:pPr algn="l"/>
            <a:r>
              <a:rPr lang="en-US" sz="1200" dirty="0" smtClean="0"/>
              <a:t>Some material taken from Assembly Language for x86 Processors by Kip Irvine © Pearson Education, 2010</a:t>
            </a:r>
          </a:p>
          <a:p>
            <a:pPr algn="l"/>
            <a:endParaRPr lang="en-US" sz="1200" dirty="0"/>
          </a:p>
          <a:p>
            <a:pPr algn="l"/>
            <a:endParaRPr lang="en-US" sz="1200" dirty="0" smtClean="0"/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Slides revised 2/2/2014 by Patrick Kelley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26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10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Instruction Execution Cycle</a:t>
            </a: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50428" y="1567356"/>
            <a:ext cx="6844862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dirty="0" smtClean="0"/>
              <a:t>Fetch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Memory at PC moved to IR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Decode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 smtClean="0"/>
              <a:t>Opcode</a:t>
            </a:r>
            <a:r>
              <a:rPr lang="en-US" altLang="en-US" sz="1800" dirty="0" smtClean="0"/>
              <a:t> to ALU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Register Operands selected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Immediate Operand to ALU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Fetch operands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In other architectures but not MIPS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Execute 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Store output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Register to Memory operation (MIPS)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PC Incremented </a:t>
            </a:r>
            <a:endParaRPr lang="en-US" altLang="en-US" sz="1800" dirty="0"/>
          </a:p>
          <a:p>
            <a:pPr lvl="2">
              <a:lnSpc>
                <a:spcPct val="90000"/>
              </a:lnSpc>
            </a:pPr>
            <a:r>
              <a:rPr lang="en-US" altLang="en-US" sz="1500" dirty="0" smtClean="0"/>
              <a:t>Instruction Addresses on 4-byte boundary</a:t>
            </a:r>
          </a:p>
          <a:p>
            <a:pPr lvl="2">
              <a:lnSpc>
                <a:spcPct val="90000"/>
              </a:lnSpc>
            </a:pPr>
            <a:r>
              <a:rPr lang="en-US" altLang="en-US" sz="1500" dirty="0" smtClean="0"/>
              <a:t>Branch may change PC instead of incrementing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1066800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altLang="en-US" sz="20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267200" y="1066800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4684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Addressable Memory</a:t>
            </a:r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50428" y="1567356"/>
            <a:ext cx="6844862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dirty="0" smtClean="0"/>
              <a:t>Addresses are 32 bits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>
                <a:latin typeface="+mj-lt"/>
              </a:rPr>
              <a:t>2</a:t>
            </a:r>
            <a:r>
              <a:rPr lang="en-US" altLang="en-US" sz="1800" baseline="30000" dirty="0" smtClean="0">
                <a:latin typeface="+mj-lt"/>
              </a:rPr>
              <a:t>32</a:t>
            </a:r>
            <a:r>
              <a:rPr lang="en-US" altLang="en-US" sz="1800" dirty="0" smtClean="0"/>
              <a:t> locations = 4GB = 4,294,967,296 locations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The ‘B’ in GB stands for ‘bytes’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Range is 0 to </a:t>
            </a:r>
            <a:r>
              <a:rPr lang="en-US" altLang="en-US" sz="1800" dirty="0" smtClean="0">
                <a:latin typeface="+mj-lt"/>
              </a:rPr>
              <a:t>2</a:t>
            </a:r>
            <a:r>
              <a:rPr lang="en-US" altLang="en-US" sz="1800" baseline="30000" dirty="0" smtClean="0">
                <a:latin typeface="+mj-lt"/>
              </a:rPr>
              <a:t>32</a:t>
            </a:r>
            <a:r>
              <a:rPr lang="en-US" altLang="en-US" sz="1800" dirty="0" smtClean="0">
                <a:latin typeface="+mj-lt"/>
              </a:rPr>
              <a:t>-1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Half-word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16 bits or 2 bytes long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Successive half-words have addresses that increment by 2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Word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32 </a:t>
            </a:r>
            <a:r>
              <a:rPr lang="en-US" altLang="en-US" sz="1800" dirty="0"/>
              <a:t>bits or </a:t>
            </a:r>
            <a:r>
              <a:rPr lang="en-US" altLang="en-US" sz="1800" dirty="0" smtClean="0"/>
              <a:t>4 </a:t>
            </a:r>
            <a:r>
              <a:rPr lang="en-US" altLang="en-US" sz="1800" dirty="0"/>
              <a:t>bytes long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Successive </a:t>
            </a:r>
            <a:r>
              <a:rPr lang="en-US" altLang="en-US" sz="1800" dirty="0" smtClean="0"/>
              <a:t>words </a:t>
            </a:r>
            <a:r>
              <a:rPr lang="en-US" altLang="en-US" sz="1800" dirty="0"/>
              <a:t>have addresses that increment by </a:t>
            </a:r>
            <a:r>
              <a:rPr lang="en-US" altLang="en-US" sz="1800" dirty="0" smtClean="0"/>
              <a:t>4</a:t>
            </a:r>
            <a:endParaRPr lang="en-US" altLang="en-US" sz="18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67200" y="1066800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altLang="en-US" sz="200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267200" y="1066800"/>
            <a:ext cx="426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5555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Register ‘File’</a:t>
            </a:r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50428" y="1567356"/>
            <a:ext cx="6844862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dirty="0" smtClean="0"/>
              <a:t>MIPS has 32  accessible 32-bit registers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 registers are numbered 0 to 31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They also have short names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The names will indicate the register’s purpose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Purpose may be by convention or design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Special registers may not be user accessible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MIPS includes the IR, PC, and ALU registers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Sometimes special registers are read only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Other architectures have additional registers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Commonly, there is a ‘status’ register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/>
              <a:t>IO port registers are also common.</a:t>
            </a:r>
          </a:p>
          <a:p>
            <a:pPr>
              <a:lnSpc>
                <a:spcPct val="9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295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Register ‘File’ </a:t>
            </a:r>
            <a:r>
              <a:rPr lang="en-US" sz="2400" dirty="0" smtClean="0"/>
              <a:t>(continued)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456325"/>
              </p:ext>
            </p:extLst>
          </p:nvPr>
        </p:nvGraphicFramePr>
        <p:xfrm>
          <a:off x="342900" y="1676400"/>
          <a:ext cx="8458199" cy="372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783"/>
                <a:gridCol w="1019783"/>
                <a:gridCol w="6418633"/>
              </a:tblGrid>
              <a:tr h="6677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Register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Number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Usage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zero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Constant 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at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Reserved for assembler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v0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Used</a:t>
                      </a:r>
                      <a:r>
                        <a:rPr lang="en-US" sz="1800" baseline="0" dirty="0" smtClean="0">
                          <a:latin typeface="+mj-lt"/>
                        </a:rPr>
                        <a:t> for return values from function calls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v1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a0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Used</a:t>
                      </a:r>
                      <a:r>
                        <a:rPr lang="en-US" sz="1800" baseline="0" dirty="0" smtClean="0">
                          <a:latin typeface="+mj-lt"/>
                        </a:rPr>
                        <a:t> to pass arguments to functions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a1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a2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a3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Register ‘File’ </a:t>
            </a:r>
            <a:r>
              <a:rPr lang="en-US" sz="2400" dirty="0" smtClean="0"/>
              <a:t>(continued)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628764"/>
              </p:ext>
            </p:extLst>
          </p:nvPr>
        </p:nvGraphicFramePr>
        <p:xfrm>
          <a:off x="342900" y="1676400"/>
          <a:ext cx="8458199" cy="4483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783"/>
                <a:gridCol w="1019783"/>
                <a:gridCol w="6418633"/>
              </a:tblGrid>
              <a:tr h="6677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Register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Number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Usage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8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Temporary</a:t>
                      </a:r>
                    </a:p>
                    <a:p>
                      <a:pPr lvl="1" algn="l"/>
                      <a:r>
                        <a:rPr lang="en-US" sz="1800" dirty="0" smtClean="0">
                          <a:latin typeface="+mj-lt"/>
                        </a:rPr>
                        <a:t>Caller</a:t>
                      </a:r>
                      <a:r>
                        <a:rPr lang="en-US" sz="1800" baseline="0" dirty="0" smtClean="0">
                          <a:latin typeface="+mj-lt"/>
                        </a:rPr>
                        <a:t> saved</a:t>
                      </a:r>
                    </a:p>
                    <a:p>
                      <a:pPr lvl="1" algn="l"/>
                      <a:r>
                        <a:rPr lang="en-US" sz="1800" baseline="0" dirty="0" smtClean="0">
                          <a:latin typeface="+mj-lt"/>
                        </a:rPr>
                        <a:t>Called function need not save or protect these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9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t8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t9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83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Register ‘File’ </a:t>
            </a:r>
            <a:r>
              <a:rPr lang="en-US" sz="2400" dirty="0" smtClean="0"/>
              <a:t>(continued)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241419"/>
              </p:ext>
            </p:extLst>
          </p:nvPr>
        </p:nvGraphicFramePr>
        <p:xfrm>
          <a:off x="342900" y="1676400"/>
          <a:ext cx="8458199" cy="372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783"/>
                <a:gridCol w="1019783"/>
                <a:gridCol w="6418633"/>
              </a:tblGrid>
              <a:tr h="6677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Register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Number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Usage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Saved Temporary</a:t>
                      </a:r>
                      <a:endParaRPr lang="en-US" sz="1800" dirty="0" smtClean="0">
                        <a:latin typeface="+mj-lt"/>
                      </a:endParaRPr>
                    </a:p>
                    <a:p>
                      <a:pPr lvl="1" algn="l"/>
                      <a:r>
                        <a:rPr lang="en-US" sz="1800" dirty="0" err="1" smtClean="0">
                          <a:latin typeface="+mj-lt"/>
                        </a:rPr>
                        <a:t>Callee</a:t>
                      </a:r>
                      <a:r>
                        <a:rPr lang="en-US" sz="1800" baseline="0" dirty="0" smtClean="0">
                          <a:latin typeface="+mj-lt"/>
                        </a:rPr>
                        <a:t> </a:t>
                      </a:r>
                      <a:r>
                        <a:rPr lang="en-US" sz="1800" baseline="0" dirty="0" smtClean="0">
                          <a:latin typeface="+mj-lt"/>
                        </a:rPr>
                        <a:t>saved</a:t>
                      </a:r>
                    </a:p>
                    <a:p>
                      <a:pPr lvl="1" algn="l"/>
                      <a:r>
                        <a:rPr lang="en-US" sz="1800" baseline="0" dirty="0" smtClean="0">
                          <a:latin typeface="+mj-lt"/>
                        </a:rPr>
                        <a:t>Called function </a:t>
                      </a:r>
                      <a:r>
                        <a:rPr lang="en-US" sz="1800" baseline="0" dirty="0" smtClean="0">
                          <a:latin typeface="+mj-lt"/>
                        </a:rPr>
                        <a:t>must protect these by saving and then restoring before returning to caller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18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19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s4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s5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22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s7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23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Register ‘File’ </a:t>
            </a:r>
            <a:r>
              <a:rPr lang="en-US" sz="2400" dirty="0" smtClean="0"/>
              <a:t>(continued)</a:t>
            </a:r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098683"/>
              </p:ext>
            </p:extLst>
          </p:nvPr>
        </p:nvGraphicFramePr>
        <p:xfrm>
          <a:off x="342900" y="1676400"/>
          <a:ext cx="8458199" cy="295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783"/>
                <a:gridCol w="1019783"/>
                <a:gridCol w="6418633"/>
              </a:tblGrid>
              <a:tr h="6677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Register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Number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Usage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k0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26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Reserved</a:t>
                      </a:r>
                      <a:r>
                        <a:rPr lang="en-US" sz="1800" baseline="0" dirty="0" smtClean="0">
                          <a:latin typeface="+mj-lt"/>
                        </a:rPr>
                        <a:t> for OS kernel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k1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27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+mj-lt"/>
                        </a:rPr>
                        <a:t>gp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28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Pointer to global area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+mj-lt"/>
                        </a:rPr>
                        <a:t>sp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29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Stack Pointer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+mj-lt"/>
                        </a:rPr>
                        <a:t>fp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30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Frame Pointer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8156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+mj-lt"/>
                        </a:rPr>
                        <a:t>ra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31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+mj-lt"/>
                        </a:rPr>
                        <a:t>Return Address for function</a:t>
                      </a:r>
                      <a:r>
                        <a:rPr lang="en-US" sz="1800" baseline="0" dirty="0" smtClean="0">
                          <a:latin typeface="+mj-lt"/>
                        </a:rPr>
                        <a:t> calls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Instruction Format</a:t>
            </a: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036328"/>
              </p:ext>
            </p:extLst>
          </p:nvPr>
        </p:nvGraphicFramePr>
        <p:xfrm>
          <a:off x="1179786" y="2001798"/>
          <a:ext cx="628781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022"/>
                <a:gridCol w="954916"/>
                <a:gridCol w="992813"/>
                <a:gridCol w="1041555"/>
                <a:gridCol w="967159"/>
                <a:gridCol w="1190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Op-code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+mj-lt"/>
                        </a:rPr>
                        <a:t>Rs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+mj-lt"/>
                        </a:rPr>
                        <a:t>Rt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Rd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unused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Function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SSSSS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TTTTT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DDDDD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FFFFFF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1632466"/>
            <a:ext cx="1715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 format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9743"/>
              </p:ext>
            </p:extLst>
          </p:nvPr>
        </p:nvGraphicFramePr>
        <p:xfrm>
          <a:off x="1221827" y="3244334"/>
          <a:ext cx="628781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022"/>
                <a:gridCol w="954916"/>
                <a:gridCol w="1047969"/>
                <a:gridCol w="31439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Op-code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+mj-lt"/>
                        </a:rPr>
                        <a:t>Rs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+mj-lt"/>
                        </a:rPr>
                        <a:t>Rt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Immediate constant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000000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SSSSS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TTTTT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IIIIIIIIIIIIIIII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5041" y="2875002"/>
            <a:ext cx="199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Immediate format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65630"/>
              </p:ext>
            </p:extLst>
          </p:nvPr>
        </p:nvGraphicFramePr>
        <p:xfrm>
          <a:off x="1221826" y="4449661"/>
          <a:ext cx="6287814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022"/>
                <a:gridCol w="51467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Op-code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Target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00001F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TTTTTTTTTTTTTTTTTTTTTTTTTT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85040" y="4080329"/>
            <a:ext cx="144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Jump format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37440" y="5334000"/>
            <a:ext cx="613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Jump destination is PC + (Target Left Shift by 2)</a:t>
            </a:r>
          </a:p>
        </p:txBody>
      </p:sp>
    </p:spTree>
    <p:extLst>
      <p:ext uri="{BB962C8B-B14F-4D97-AF65-F5344CB8AC3E}">
        <p14:creationId xmlns:p14="http://schemas.microsoft.com/office/powerpoint/2010/main" val="3141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18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762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Using Memory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8001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IR addresses memory directly via the PC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MIPS ISA is ‘load/store’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Typically, only a load or store instruction affects memory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other operations affect only registers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Registers are used to point to memory for load/store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Addressing mode is Base/Displacement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Displacement is also known as Offset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One register will hold a base address, another the displacement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Concatenating the two produces an effective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Other architectures use different modes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Direct addressing – specifies the location directly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Indirect addressing – part of the address is stored in memory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Indexed addressing – displacement is multiplied by a constant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Segment/offset – used to address large memory</a:t>
            </a:r>
          </a:p>
        </p:txBody>
      </p:sp>
    </p:spTree>
    <p:extLst>
      <p:ext uri="{BB962C8B-B14F-4D97-AF65-F5344CB8AC3E}">
        <p14:creationId xmlns:p14="http://schemas.microsoft.com/office/powerpoint/2010/main" val="17400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340475"/>
            <a:ext cx="4343400" cy="3048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/>
              <a:t>Irvine, Kip R. Assembly Language for Intel-Based Computers 6/e, 2010.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8867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7ACE0D-5D47-42D5-AB27-80829CDFEBF2}" type="slidenum">
              <a:rPr lang="en-US" altLang="en-US" sz="1600">
                <a:latin typeface="Times New Roman" pitchFamily="18" charset="0"/>
              </a:rPr>
              <a:pPr eaLnBrk="1" hangingPunct="1"/>
              <a:t>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08025" y="7620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Comparing ASM to High-Level Languages</a:t>
            </a:r>
          </a:p>
        </p:txBody>
      </p:sp>
      <p:pic>
        <p:nvPicPr>
          <p:cNvPr id="7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25" y="1600200"/>
            <a:ext cx="731520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0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21" r="673"/>
          <a:stretch>
            <a:fillRect/>
          </a:stretch>
        </p:blipFill>
        <p:spPr bwMode="auto">
          <a:xfrm>
            <a:off x="1111250" y="4406900"/>
            <a:ext cx="7292975" cy="18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340475"/>
            <a:ext cx="4343400" cy="3048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/>
              <a:t>Irvine, Kip R. Assembly Language for Intel-Based Computers 6/e, 2010.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Translating Languages</a:t>
            </a:r>
            <a:endParaRPr lang="en-US" dirty="0" smtClean="0"/>
          </a:p>
        </p:txBody>
      </p:sp>
      <p:sp>
        <p:nvSpPr>
          <p:cNvPr id="5" name="Text Box 1027"/>
          <p:cNvSpPr txBox="1">
            <a:spLocks noChangeArrowheads="1"/>
          </p:cNvSpPr>
          <p:nvPr/>
        </p:nvSpPr>
        <p:spPr bwMode="auto">
          <a:xfrm>
            <a:off x="685800" y="1600200"/>
            <a:ext cx="6172200" cy="603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</a:rPr>
              <a:t>English:</a:t>
            </a:r>
            <a:r>
              <a:rPr lang="en-US" altLang="en-US"/>
              <a:t> Display the sum of A times B plus C.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685800" y="2743200"/>
            <a:ext cx="3733800" cy="603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</a:rPr>
              <a:t>C++:</a:t>
            </a:r>
            <a:r>
              <a:rPr lang="en-US" altLang="en-US"/>
              <a:t>  cout &lt;&lt; (A * B + C);</a:t>
            </a:r>
          </a:p>
        </p:txBody>
      </p:sp>
      <p:sp>
        <p:nvSpPr>
          <p:cNvPr id="7" name="Text Box 1029"/>
          <p:cNvSpPr txBox="1">
            <a:spLocks noChangeArrowheads="1"/>
          </p:cNvSpPr>
          <p:nvPr/>
        </p:nvSpPr>
        <p:spPr bwMode="auto">
          <a:xfrm>
            <a:off x="685800" y="3962400"/>
            <a:ext cx="3200400" cy="191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</a:rPr>
              <a:t>Assembly Language: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/>
              <a:t>mov eax,A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altLang="en-US"/>
              <a:t>mul B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altLang="en-US"/>
              <a:t>add eax,C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/>
              <a:t>call WriteInt</a:t>
            </a:r>
          </a:p>
        </p:txBody>
      </p:sp>
      <p:sp>
        <p:nvSpPr>
          <p:cNvPr id="8" name="Text Box 1030"/>
          <p:cNvSpPr txBox="1">
            <a:spLocks noChangeArrowheads="1"/>
          </p:cNvSpPr>
          <p:nvPr/>
        </p:nvSpPr>
        <p:spPr bwMode="auto">
          <a:xfrm>
            <a:off x="4724400" y="3962400"/>
            <a:ext cx="3810000" cy="2139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tx2"/>
                </a:solidFill>
              </a:rPr>
              <a:t>Intel Machine Language: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/>
              <a:t>A1 00000000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/>
              <a:t>F7 25 00000004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/>
              <a:t>03 05 00000008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/>
              <a:t>E8 00500000</a:t>
            </a:r>
          </a:p>
        </p:txBody>
      </p:sp>
      <p:sp>
        <p:nvSpPr>
          <p:cNvPr id="9" name="Line 1031"/>
          <p:cNvSpPr>
            <a:spLocks noChangeShapeType="1"/>
          </p:cNvSpPr>
          <p:nvPr/>
        </p:nvSpPr>
        <p:spPr bwMode="auto">
          <a:xfrm>
            <a:off x="1981200" y="22860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10" name="Line 1032"/>
          <p:cNvSpPr>
            <a:spLocks noChangeShapeType="1"/>
          </p:cNvSpPr>
          <p:nvPr/>
        </p:nvSpPr>
        <p:spPr bwMode="auto">
          <a:xfrm>
            <a:off x="1981200" y="3429000"/>
            <a:ext cx="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11" name="Line 1033"/>
          <p:cNvSpPr>
            <a:spLocks noChangeShapeType="1"/>
          </p:cNvSpPr>
          <p:nvPr/>
        </p:nvSpPr>
        <p:spPr bwMode="auto">
          <a:xfrm>
            <a:off x="3886200" y="4876800"/>
            <a:ext cx="762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340475"/>
            <a:ext cx="4343400" cy="3048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/>
              <a:t>Irvine, Kip R. Assembly Language for Intel-Based Computers 6/e, 2010.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349F49-0D43-49E1-B053-ED9678F74873}" type="slidenum">
              <a:rPr lang="en-US" altLang="en-US" sz="1600">
                <a:latin typeface="Times New Roman" pitchFamily="18" charset="0"/>
              </a:rPr>
              <a:pPr eaLnBrk="1" hangingPunct="1"/>
              <a:t>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Binary Numbers</a:t>
            </a:r>
            <a:endParaRPr lang="en-US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828800" y="2209800"/>
            <a:ext cx="5029200" cy="3352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Digits are 1 and 0</a:t>
            </a:r>
          </a:p>
          <a:p>
            <a:pPr lvl="1"/>
            <a:r>
              <a:rPr lang="en-US" altLang="en-US" smtClean="0"/>
              <a:t>1 = true</a:t>
            </a:r>
          </a:p>
          <a:p>
            <a:pPr lvl="1"/>
            <a:r>
              <a:rPr lang="en-US" altLang="en-US" smtClean="0"/>
              <a:t>0 = false</a:t>
            </a:r>
          </a:p>
          <a:p>
            <a:r>
              <a:rPr lang="en-US" altLang="en-US" smtClean="0"/>
              <a:t>MSB – most significant bit</a:t>
            </a:r>
          </a:p>
          <a:p>
            <a:r>
              <a:rPr lang="en-US" altLang="en-US" smtClean="0"/>
              <a:t>LSB – least significant bit</a:t>
            </a:r>
          </a:p>
          <a:p>
            <a:endParaRPr lang="en-US" altLang="en-US" smtClean="0"/>
          </a:p>
          <a:p>
            <a:r>
              <a:rPr lang="en-US" altLang="en-US" smtClean="0"/>
              <a:t>Bit numbering:</a:t>
            </a:r>
            <a:endParaRPr lang="en-US" altLang="en-US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014868"/>
              </p:ext>
            </p:extLst>
          </p:nvPr>
        </p:nvGraphicFramePr>
        <p:xfrm>
          <a:off x="4572000" y="4800600"/>
          <a:ext cx="32004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VISIO" r:id="rId3" imgW="1929384" imgH="556260" progId="Visio.Drawing.6">
                  <p:embed/>
                </p:oleObj>
              </mc:Choice>
              <mc:Fallback>
                <p:oleObj name="VISIO" r:id="rId3" imgW="1929384" imgH="5562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00600"/>
                        <a:ext cx="3200400" cy="9239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0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340475"/>
            <a:ext cx="4343400" cy="3048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/>
              <a:t>Irvine, Kip R. Assembly Language for Intel-Based Computers 6/e, 2010.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2B8116-1EE5-4B50-888E-9FD81B1D193E}" type="slidenum">
              <a:rPr lang="en-US" altLang="en-US" sz="1600">
                <a:latin typeface="Times New Roman" pitchFamily="18" charset="0"/>
              </a:rPr>
              <a:pPr eaLnBrk="1" hangingPunct="1"/>
              <a:t>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30469" y="809296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Integer Storage Sizes</a:t>
            </a:r>
            <a:endParaRPr lang="en-US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837839"/>
              </p:ext>
            </p:extLst>
          </p:nvPr>
        </p:nvGraphicFramePr>
        <p:xfrm>
          <a:off x="3930869" y="1647496"/>
          <a:ext cx="3124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VISIO" r:id="rId3" imgW="2929128" imgH="891540" progId="Visio.Drawing.6">
                  <p:embed/>
                </p:oleObj>
              </mc:Choice>
              <mc:Fallback>
                <p:oleObj name="VISIO" r:id="rId3" imgW="2929128" imgH="8915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111" t="-7295" r="-2223" b="-9422"/>
                      <a:stretch>
                        <a:fillRect/>
                      </a:stretch>
                    </p:blipFill>
                    <p:spPr bwMode="auto">
                      <a:xfrm>
                        <a:off x="3930869" y="1647496"/>
                        <a:ext cx="3124200" cy="12192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269" y="2819400"/>
            <a:ext cx="6858000" cy="223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111469" y="5638800"/>
            <a:ext cx="7391400" cy="541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700" dirty="0">
                <a:solidFill>
                  <a:schemeClr val="tx2"/>
                </a:solidFill>
              </a:rPr>
              <a:t>What is the largest unsigned integer that may be stored in 20 bits?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797269" y="1876096"/>
            <a:ext cx="24384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Standard sizes: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199" y="4919990"/>
            <a:ext cx="6553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above chart is for  Intel x86 processors.  In MIPS, a word is 32 bits, a half-word is 16 bits and there is no ‘</a:t>
            </a:r>
            <a:r>
              <a:rPr lang="en-US" sz="1400" dirty="0" err="1" smtClean="0"/>
              <a:t>quadword</a:t>
            </a:r>
            <a:r>
              <a:rPr lang="en-US" sz="1400" dirty="0" smtClean="0"/>
              <a:t>’.  A byte is still a byte.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726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E046FD-2DC0-4302-8687-7537E1F68AF6}" type="slidenum">
              <a:rPr lang="en-US" altLang="en-US" sz="1600">
                <a:latin typeface="Times New Roman" pitchFamily="18" charset="0"/>
              </a:rPr>
              <a:pPr eaLnBrk="1" hangingPunct="1"/>
              <a:t>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72662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Ranges of Signed Integers</a:t>
            </a:r>
            <a:endParaRPr lang="en-US" smtClean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0262" y="1905000"/>
            <a:ext cx="80772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 highest bit is reserved for the sign. This limits the range: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48862" y="5638800"/>
            <a:ext cx="7391400" cy="5413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700" dirty="0">
                <a:solidFill>
                  <a:schemeClr val="tx2"/>
                </a:solidFill>
              </a:rPr>
              <a:t>Practice: What is the largest positive value that may be stored in 20 bits?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1525"/>
              </p:ext>
            </p:extLst>
          </p:nvPr>
        </p:nvGraphicFramePr>
        <p:xfrm>
          <a:off x="672664" y="2498723"/>
          <a:ext cx="7924797" cy="20387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94336"/>
                <a:gridCol w="3288862"/>
                <a:gridCol w="2641599"/>
              </a:tblGrid>
              <a:tr h="647928">
                <a:tc>
                  <a:txBody>
                    <a:bodyPr/>
                    <a:lstStyle/>
                    <a:p>
                      <a:r>
                        <a:rPr lang="en-US" dirty="0" smtClean="0"/>
                        <a:t>Storage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Range(low-high)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Powers of 2</a:t>
                      </a:r>
                      <a:endParaRPr lang="en-US" dirty="0"/>
                    </a:p>
                  </a:txBody>
                  <a:tcPr/>
                </a:tc>
              </a:tr>
              <a:tr h="37538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Signed byte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-128 to +127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-2</a:t>
                      </a:r>
                      <a:r>
                        <a:rPr lang="en-US" baseline="30000" dirty="0" smtClean="0">
                          <a:latin typeface="+mj-lt"/>
                        </a:rPr>
                        <a:t>7</a:t>
                      </a:r>
                      <a:r>
                        <a:rPr lang="en-US" baseline="0" dirty="0" smtClean="0">
                          <a:latin typeface="+mj-lt"/>
                        </a:rPr>
                        <a:t> to (2</a:t>
                      </a:r>
                      <a:r>
                        <a:rPr lang="en-US" baseline="30000" dirty="0" smtClean="0">
                          <a:latin typeface="+mj-lt"/>
                        </a:rPr>
                        <a:t>7</a:t>
                      </a:r>
                      <a:r>
                        <a:rPr lang="en-US" baseline="0" dirty="0" smtClean="0">
                          <a:latin typeface="+mj-lt"/>
                        </a:rPr>
                        <a:t>-1)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</a:tr>
              <a:tr h="37538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Signed half-word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-32,768</a:t>
                      </a:r>
                      <a:r>
                        <a:rPr lang="en-US" baseline="0" dirty="0" smtClean="0">
                          <a:latin typeface="+mj-lt"/>
                        </a:rPr>
                        <a:t> to +32767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kumimoji="0" lang="en-US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(2</a:t>
                      </a:r>
                      <a:r>
                        <a:rPr kumimoji="0" lang="en-US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-1)</a:t>
                      </a:r>
                      <a:endParaRPr kumimoji="0" lang="en-US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538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Signed word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j-lt"/>
                        </a:rPr>
                        <a:t>-2,147,483,648</a:t>
                      </a:r>
                      <a:r>
                        <a:rPr lang="en-US" baseline="0" dirty="0" smtClean="0">
                          <a:latin typeface="+mj-lt"/>
                        </a:rPr>
                        <a:t> to + </a:t>
                      </a:r>
                      <a:r>
                        <a:rPr lang="en-US" dirty="0" smtClean="0">
                          <a:latin typeface="+mj-lt"/>
                        </a:rPr>
                        <a:t>2,147,483,647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  <a:r>
                        <a:rPr kumimoji="0" lang="en-US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(2</a:t>
                      </a:r>
                      <a:r>
                        <a:rPr kumimoji="0" lang="en-US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kumimoji="0" lang="en-US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-1)</a:t>
                      </a:r>
                      <a:endParaRPr kumimoji="0" lang="en-US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60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BDF291-ED15-4002-9628-C5883BAEF29E}" type="slidenum">
              <a:rPr lang="en-US" altLang="en-US" sz="1600">
                <a:latin typeface="Times New Roman" pitchFamily="18" charset="0"/>
              </a:rPr>
              <a:pPr eaLnBrk="1" hangingPunct="1"/>
              <a:t>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Character Storage</a:t>
            </a:r>
            <a:endParaRPr lang="en-US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71600" y="1905000"/>
            <a:ext cx="66294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Character sets</a:t>
            </a:r>
          </a:p>
          <a:p>
            <a:pPr lvl="1"/>
            <a:r>
              <a:rPr lang="en-US" altLang="en-US" dirty="0" smtClean="0"/>
              <a:t>Standard ASCII	(0 – 127)</a:t>
            </a:r>
          </a:p>
          <a:p>
            <a:pPr lvl="1"/>
            <a:r>
              <a:rPr lang="en-US" altLang="en-US" dirty="0" smtClean="0"/>
              <a:t>Extended ASCII (0 – 255)</a:t>
            </a:r>
          </a:p>
          <a:p>
            <a:pPr lvl="1"/>
            <a:r>
              <a:rPr lang="en-US" altLang="en-US" dirty="0" smtClean="0"/>
              <a:t>Unicode  (0 – 65,535)</a:t>
            </a:r>
          </a:p>
          <a:p>
            <a:pPr lvl="1"/>
            <a:r>
              <a:rPr lang="en-US" altLang="en-US" dirty="0" smtClean="0"/>
              <a:t>SPIM System IO only handles ASCII</a:t>
            </a:r>
          </a:p>
          <a:p>
            <a:r>
              <a:rPr lang="en-US" altLang="en-US" dirty="0" smtClean="0"/>
              <a:t>Null-terminated String</a:t>
            </a:r>
          </a:p>
          <a:p>
            <a:pPr lvl="1"/>
            <a:r>
              <a:rPr lang="en-US" altLang="en-US" dirty="0" smtClean="0"/>
              <a:t>Array of characters followed by a </a:t>
            </a:r>
            <a:r>
              <a:rPr lang="en-US" altLang="en-US" i="1" dirty="0" smtClean="0"/>
              <a:t>null byte</a:t>
            </a:r>
          </a:p>
          <a:p>
            <a:r>
              <a:rPr lang="en-US" altLang="en-US" dirty="0" smtClean="0"/>
              <a:t>Using the ASCII table</a:t>
            </a:r>
          </a:p>
          <a:p>
            <a:pPr lvl="1"/>
            <a:r>
              <a:rPr lang="en-US" altLang="en-US" dirty="0" smtClean="0"/>
              <a:t>Appendix B in MIPS book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1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4800" y="6324600"/>
            <a:ext cx="4724400" cy="3048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/>
              <a:t>Irvine, Kip R. Assembly Language for x86 Processors 6/e, 2010.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3F209E-9AB5-4E95-9E82-027BACE9D9F5}" type="slidenum">
              <a:rPr lang="en-US" altLang="en-US" sz="1600">
                <a:latin typeface="Times New Roman" pitchFamily="18" charset="0"/>
              </a:rPr>
              <a:pPr eaLnBrk="1" hangingPunct="1"/>
              <a:t>8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93531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Basic Microcomputer Design</a:t>
            </a:r>
            <a:endParaRPr lang="en-US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69731" y="1905000"/>
            <a:ext cx="7696200" cy="1219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smtClean="0"/>
              <a:t>clock synchronizes CPU operations</a:t>
            </a:r>
          </a:p>
          <a:p>
            <a:r>
              <a:rPr lang="en-US" altLang="en-US" sz="2000" smtClean="0"/>
              <a:t>control unit (CU) coordinates sequence of execution steps</a:t>
            </a:r>
          </a:p>
          <a:p>
            <a:r>
              <a:rPr lang="en-US" altLang="en-US" sz="2000" smtClean="0"/>
              <a:t>ALU performs arithmetic and bitwise processing</a:t>
            </a:r>
            <a:endParaRPr lang="en-US" altLang="en-US" sz="2000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372538"/>
              </p:ext>
            </p:extLst>
          </p:nvPr>
        </p:nvGraphicFramePr>
        <p:xfrm>
          <a:off x="1707931" y="3276600"/>
          <a:ext cx="56388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VISIO" r:id="rId3" imgW="4395216" imgH="2031492" progId="Visio.Drawing.6">
                  <p:embed/>
                </p:oleObj>
              </mc:Choice>
              <mc:Fallback>
                <p:oleObj name="VISIO" r:id="rId3" imgW="4395216" imgH="2031492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2817" t="-3040" r="-1408" b="-6396"/>
                      <a:stretch>
                        <a:fillRect/>
                      </a:stretch>
                    </p:blipFill>
                    <p:spPr bwMode="auto">
                      <a:xfrm>
                        <a:off x="1707931" y="3276600"/>
                        <a:ext cx="5638800" cy="27432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51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3F209E-9AB5-4E95-9E82-027BACE9D9F5}" type="slidenum">
              <a:rPr lang="en-US" altLang="en-US" sz="1600">
                <a:latin typeface="Times New Roman" pitchFamily="18" charset="0"/>
              </a:rPr>
              <a:pPr eaLnBrk="1" hangingPunct="1"/>
              <a:t>9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06821" y="9144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MIPS </a:t>
            </a:r>
            <a:r>
              <a:rPr lang="en-US" dirty="0" err="1" smtClean="0"/>
              <a:t>Architechture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676400" y="2362200"/>
            <a:ext cx="609600" cy="2590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2438400"/>
            <a:ext cx="25146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11574" y="1905000"/>
            <a:ext cx="1219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3800" y="3352800"/>
            <a:ext cx="1066800" cy="223064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37686" y="3090835"/>
            <a:ext cx="9906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/>
          <p:cNvSpPr/>
          <p:nvPr/>
        </p:nvSpPr>
        <p:spPr>
          <a:xfrm rot="5400000">
            <a:off x="7179879" y="3967135"/>
            <a:ext cx="457200" cy="381000"/>
          </a:xfrm>
          <a:prstGeom prst="trapezoi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/>
          <p:cNvSpPr/>
          <p:nvPr/>
        </p:nvSpPr>
        <p:spPr>
          <a:xfrm rot="-8100000">
            <a:off x="6132022" y="3305245"/>
            <a:ext cx="548640" cy="5486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/>
        </p:nvSpPr>
        <p:spPr>
          <a:xfrm rot="-8100000">
            <a:off x="2849880" y="4921175"/>
            <a:ext cx="548640" cy="5486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 rot="-8100000">
            <a:off x="725205" y="2905852"/>
            <a:ext cx="548640" cy="5486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Triangle 15"/>
          <p:cNvSpPr/>
          <p:nvPr/>
        </p:nvSpPr>
        <p:spPr>
          <a:xfrm rot="-8100000">
            <a:off x="6132020" y="4603131"/>
            <a:ext cx="548640" cy="5486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Elbow Connector 17"/>
          <p:cNvCxnSpPr/>
          <p:nvPr/>
        </p:nvCxnSpPr>
        <p:spPr>
          <a:xfrm rot="5400000">
            <a:off x="418775" y="3619825"/>
            <a:ext cx="2515251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5400000">
            <a:off x="396983" y="3654426"/>
            <a:ext cx="2584451" cy="0"/>
          </a:xfrm>
          <a:prstGeom prst="bentConnector3">
            <a:avLst>
              <a:gd name="adj1" fmla="val 50610"/>
            </a:avLst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5400000">
            <a:off x="2618477" y="4468122"/>
            <a:ext cx="2230645" cy="1"/>
          </a:xfrm>
          <a:prstGeom prst="bentConnector3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5400000">
            <a:off x="4674467" y="2589276"/>
            <a:ext cx="301752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/>
          <p:nvPr/>
        </p:nvCxnSpPr>
        <p:spPr>
          <a:xfrm rot="5400000">
            <a:off x="3811524" y="2589276"/>
            <a:ext cx="301752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5400000">
            <a:off x="4109974" y="2595626"/>
            <a:ext cx="301752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/>
          <p:nvPr/>
        </p:nvCxnSpPr>
        <p:spPr>
          <a:xfrm rot="5400000">
            <a:off x="4370981" y="2589276"/>
            <a:ext cx="301752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6" idx="2"/>
          </p:cNvCxnSpPr>
          <p:nvPr/>
        </p:nvCxnSpPr>
        <p:spPr>
          <a:xfrm>
            <a:off x="6794287" y="4877451"/>
            <a:ext cx="423692" cy="0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3" idx="2"/>
          </p:cNvCxnSpPr>
          <p:nvPr/>
        </p:nvCxnSpPr>
        <p:spPr>
          <a:xfrm flipV="1">
            <a:off x="6794289" y="3568120"/>
            <a:ext cx="423690" cy="0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15" idx="2"/>
          </p:cNvCxnSpPr>
          <p:nvPr/>
        </p:nvCxnSpPr>
        <p:spPr>
          <a:xfrm>
            <a:off x="1387472" y="3180172"/>
            <a:ext cx="301736" cy="0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4" idx="2"/>
          </p:cNvCxnSpPr>
          <p:nvPr/>
        </p:nvCxnSpPr>
        <p:spPr>
          <a:xfrm>
            <a:off x="3512147" y="5195495"/>
            <a:ext cx="221652" cy="0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706821" y="2019300"/>
            <a:ext cx="5486400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rot="5400000" flipH="1" flipV="1">
            <a:off x="221372" y="2511100"/>
            <a:ext cx="983598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/>
          <p:nvPr/>
        </p:nvCxnSpPr>
        <p:spPr>
          <a:xfrm>
            <a:off x="713172" y="3002899"/>
            <a:ext cx="286353" cy="0"/>
          </a:xfrm>
          <a:prstGeom prst="bentConnector4">
            <a:avLst>
              <a:gd name="adj1" fmla="val 2101"/>
              <a:gd name="adj2" fmla="val -32079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endCxn id="8" idx="1"/>
          </p:cNvCxnSpPr>
          <p:nvPr/>
        </p:nvCxnSpPr>
        <p:spPr>
          <a:xfrm>
            <a:off x="2133600" y="2589276"/>
            <a:ext cx="1143000" cy="1524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/>
          <p:nvPr/>
        </p:nvCxnSpPr>
        <p:spPr>
          <a:xfrm rot="16200000" flipV="1">
            <a:off x="1309558" y="3596627"/>
            <a:ext cx="2725453" cy="0"/>
          </a:xfrm>
          <a:prstGeom prst="bentConnector3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/>
          <p:nvPr/>
        </p:nvCxnSpPr>
        <p:spPr>
          <a:xfrm>
            <a:off x="2672282" y="4946652"/>
            <a:ext cx="451915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/>
          <p:nvPr/>
        </p:nvCxnSpPr>
        <p:spPr>
          <a:xfrm rot="5400000" flipH="1" flipV="1">
            <a:off x="7547783" y="2561418"/>
            <a:ext cx="1071535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endCxn id="9" idx="3"/>
          </p:cNvCxnSpPr>
          <p:nvPr/>
        </p:nvCxnSpPr>
        <p:spPr>
          <a:xfrm rot="10800000">
            <a:off x="7430774" y="2032000"/>
            <a:ext cx="652776" cy="0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/>
          <p:nvPr/>
        </p:nvCxnSpPr>
        <p:spPr>
          <a:xfrm>
            <a:off x="4800600" y="3810000"/>
            <a:ext cx="1605740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/>
          <p:nvPr/>
        </p:nvCxnSpPr>
        <p:spPr>
          <a:xfrm rot="16200000" flipV="1">
            <a:off x="5349802" y="2684207"/>
            <a:ext cx="1335024" cy="2161"/>
          </a:xfrm>
          <a:prstGeom prst="bentConnector3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/>
          <p:nvPr/>
        </p:nvCxnSpPr>
        <p:spPr>
          <a:xfrm>
            <a:off x="6018395" y="3352800"/>
            <a:ext cx="387945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/>
          <p:nvPr/>
        </p:nvCxnSpPr>
        <p:spPr>
          <a:xfrm>
            <a:off x="4800600" y="5029200"/>
            <a:ext cx="1605740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/>
          <p:nvPr/>
        </p:nvCxnSpPr>
        <p:spPr>
          <a:xfrm rot="16200000" flipV="1">
            <a:off x="7665062" y="5622117"/>
            <a:ext cx="795365" cy="2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>
          <a:xfrm>
            <a:off x="736732" y="6019801"/>
            <a:ext cx="7326011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/>
          <p:nvPr/>
        </p:nvCxnSpPr>
        <p:spPr>
          <a:xfrm>
            <a:off x="722395" y="3352800"/>
            <a:ext cx="286353" cy="0"/>
          </a:xfrm>
          <a:prstGeom prst="bentConnector4">
            <a:avLst>
              <a:gd name="adj1" fmla="val 2101"/>
              <a:gd name="adj2" fmla="val -32079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>
          <a:xfrm rot="16200000" flipV="1">
            <a:off x="-611106" y="4686301"/>
            <a:ext cx="2667004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>
          <a:xfrm>
            <a:off x="2672283" y="5410200"/>
            <a:ext cx="451915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/>
          <p:nvPr/>
        </p:nvCxnSpPr>
        <p:spPr>
          <a:xfrm rot="5400000" flipH="1" flipV="1">
            <a:off x="2373831" y="5721352"/>
            <a:ext cx="609603" cy="0"/>
          </a:xfrm>
          <a:prstGeom prst="bentConnector3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9"/>
          <p:cNvCxnSpPr/>
          <p:nvPr/>
        </p:nvCxnSpPr>
        <p:spPr>
          <a:xfrm>
            <a:off x="1981200" y="5721352"/>
            <a:ext cx="3487925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/>
          <p:nvPr/>
        </p:nvCxnSpPr>
        <p:spPr>
          <a:xfrm rot="5400000" flipH="1" flipV="1">
            <a:off x="5126226" y="5372099"/>
            <a:ext cx="685802" cy="4"/>
          </a:xfrm>
          <a:prstGeom prst="bentConnector3">
            <a:avLst/>
          </a:prstGeom>
          <a:ln w="25400"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/>
          <p:nvPr/>
        </p:nvCxnSpPr>
        <p:spPr>
          <a:xfrm rot="16200000" flipV="1">
            <a:off x="4389359" y="3701397"/>
            <a:ext cx="1891445" cy="2161"/>
          </a:xfrm>
          <a:prstGeom prst="bentConnector3">
            <a:avLst/>
          </a:prstGeom>
          <a:ln w="2540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/>
          <p:nvPr/>
        </p:nvCxnSpPr>
        <p:spPr>
          <a:xfrm>
            <a:off x="5334001" y="4648200"/>
            <a:ext cx="1072341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/>
          <p:nvPr/>
        </p:nvCxnSpPr>
        <p:spPr>
          <a:xfrm rot="5400000" flipH="1" flipV="1">
            <a:off x="1450974" y="5191126"/>
            <a:ext cx="1073152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/>
          <p:nvPr/>
        </p:nvCxnSpPr>
        <p:spPr>
          <a:xfrm rot="5400000">
            <a:off x="3551442" y="2824383"/>
            <a:ext cx="155762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/>
          <p:nvPr/>
        </p:nvCxnSpPr>
        <p:spPr>
          <a:xfrm>
            <a:off x="3622973" y="2902264"/>
            <a:ext cx="3976006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/>
          <p:nvPr/>
        </p:nvCxnSpPr>
        <p:spPr>
          <a:xfrm rot="5400000">
            <a:off x="7511044" y="3002899"/>
            <a:ext cx="188571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193221" y="2631614"/>
            <a:ext cx="1331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</a:rPr>
              <a:t>Control Logic</a:t>
            </a:r>
            <a:endParaRPr lang="en-US" sz="1200" dirty="0">
              <a:latin typeface="+mj-l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155457" y="1628001"/>
            <a:ext cx="1331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</a:rPr>
              <a:t>Program Counter</a:t>
            </a:r>
            <a:endParaRPr lang="en-US" sz="1200" dirty="0">
              <a:latin typeface="+mj-lt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085019" y="2157102"/>
            <a:ext cx="17908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</a:rPr>
              <a:t>Instruction Register</a:t>
            </a:r>
            <a:endParaRPr lang="en-US" sz="1200" dirty="0">
              <a:latin typeface="+mj-lt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730845" y="2536267"/>
            <a:ext cx="513410" cy="2063706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3965315" y="3401996"/>
            <a:ext cx="695960" cy="2132250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1400" dirty="0" smtClean="0"/>
              <a:t>Register</a:t>
            </a:r>
          </a:p>
          <a:p>
            <a:r>
              <a:rPr lang="en-US" sz="1400" dirty="0" smtClean="0"/>
              <a:t>File</a:t>
            </a:r>
            <a:endParaRPr lang="en-US" sz="1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333743" y="3420423"/>
            <a:ext cx="460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+mj-lt"/>
              </a:rPr>
              <a:t>Rs</a:t>
            </a:r>
            <a:endParaRPr lang="en-US" sz="1200" dirty="0">
              <a:latin typeface="+mj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058395" y="5032217"/>
            <a:ext cx="460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+mj-lt"/>
              </a:rPr>
              <a:t>Rd</a:t>
            </a:r>
            <a:endParaRPr lang="en-US" sz="1200" dirty="0">
              <a:latin typeface="+mj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333744" y="4698371"/>
            <a:ext cx="4605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+mj-lt"/>
              </a:rPr>
              <a:t>Rt</a:t>
            </a:r>
            <a:endParaRPr lang="en-US" sz="1200" dirty="0">
              <a:latin typeface="+mj-lt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446019" y="3281796"/>
            <a:ext cx="619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ALU</a:t>
            </a:r>
            <a:endParaRPr lang="en-US" sz="2000" dirty="0">
              <a:latin typeface="+mj-lt"/>
            </a:endParaRPr>
          </a:p>
        </p:txBody>
      </p:sp>
      <p:cxnSp>
        <p:nvCxnSpPr>
          <p:cNvPr id="147" name="Elbow Connector 146"/>
          <p:cNvCxnSpPr/>
          <p:nvPr/>
        </p:nvCxnSpPr>
        <p:spPr>
          <a:xfrm rot="5400000">
            <a:off x="2656985" y="2843231"/>
            <a:ext cx="495212" cy="0"/>
          </a:xfrm>
          <a:prstGeom prst="bentConnector3">
            <a:avLst/>
          </a:prstGeom>
          <a:ln w="254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/>
          <p:nvPr/>
        </p:nvCxnSpPr>
        <p:spPr>
          <a:xfrm rot="5400000">
            <a:off x="3915329" y="2393404"/>
            <a:ext cx="334624" cy="1404"/>
          </a:xfrm>
          <a:prstGeom prst="bentConnector3">
            <a:avLst/>
          </a:prstGeom>
          <a:ln w="25400"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lbow Connector 155"/>
          <p:cNvCxnSpPr/>
          <p:nvPr/>
        </p:nvCxnSpPr>
        <p:spPr>
          <a:xfrm>
            <a:off x="2672282" y="2226794"/>
            <a:ext cx="1420114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lbow Connector 160"/>
          <p:cNvCxnSpPr/>
          <p:nvPr/>
        </p:nvCxnSpPr>
        <p:spPr>
          <a:xfrm rot="5400000">
            <a:off x="3731918" y="3294011"/>
            <a:ext cx="406351" cy="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lbow Connector 163"/>
          <p:cNvCxnSpPr/>
          <p:nvPr/>
        </p:nvCxnSpPr>
        <p:spPr>
          <a:xfrm flipV="1">
            <a:off x="2898239" y="3090835"/>
            <a:ext cx="1036855" cy="0"/>
          </a:xfrm>
          <a:prstGeom prst="bentConnector3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/>
          <p:cNvSpPr txBox="1"/>
          <p:nvPr/>
        </p:nvSpPr>
        <p:spPr>
          <a:xfrm>
            <a:off x="427969" y="2486411"/>
            <a:ext cx="367216" cy="1387522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en-US" sz="1000" dirty="0" smtClean="0"/>
              <a:t>ADDRESS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2361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</TotalTime>
  <Words>890</Words>
  <Application>Microsoft Office PowerPoint</Application>
  <PresentationFormat>On-screen Show (4:3)</PresentationFormat>
  <Paragraphs>272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Flow</vt:lpstr>
      <vt:lpstr>Microsoft Visio Drawing</vt:lpstr>
      <vt:lpstr>Getting Started with Assembly Language</vt:lpstr>
      <vt:lpstr>Comparing ASM to High-Level Languages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Assembly Language</dc:title>
  <dc:creator>Patrick Kelley</dc:creator>
  <cp:lastModifiedBy>Patrick Kelley</cp:lastModifiedBy>
  <cp:revision>28</cp:revision>
  <dcterms:created xsi:type="dcterms:W3CDTF">2014-02-03T00:09:05Z</dcterms:created>
  <dcterms:modified xsi:type="dcterms:W3CDTF">2014-02-03T04:44:36Z</dcterms:modified>
</cp:coreProperties>
</file>