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4"/>
  </p:notesMasterIdLst>
  <p:sldIdLst>
    <p:sldId id="256" r:id="rId2"/>
    <p:sldId id="459" r:id="rId3"/>
    <p:sldId id="460" r:id="rId4"/>
    <p:sldId id="435" r:id="rId5"/>
    <p:sldId id="432" r:id="rId6"/>
    <p:sldId id="433" r:id="rId7"/>
    <p:sldId id="434" r:id="rId8"/>
    <p:sldId id="258" r:id="rId9"/>
    <p:sldId id="436" r:id="rId10"/>
    <p:sldId id="431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5" r:id="rId19"/>
    <p:sldId id="448" r:id="rId20"/>
    <p:sldId id="449" r:id="rId21"/>
    <p:sldId id="446" r:id="rId22"/>
    <p:sldId id="447" r:id="rId23"/>
    <p:sldId id="450" r:id="rId24"/>
    <p:sldId id="451" r:id="rId25"/>
    <p:sldId id="452" r:id="rId26"/>
    <p:sldId id="453" r:id="rId27"/>
    <p:sldId id="454" r:id="rId28"/>
    <p:sldId id="437" r:id="rId29"/>
    <p:sldId id="456" r:id="rId30"/>
    <p:sldId id="457" r:id="rId31"/>
    <p:sldId id="458" r:id="rId32"/>
    <p:sldId id="45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558" autoAdjust="0"/>
  </p:normalViewPr>
  <p:slideViewPr>
    <p:cSldViewPr>
      <p:cViewPr>
        <p:scale>
          <a:sx n="53" d="100"/>
          <a:sy n="53" d="100"/>
        </p:scale>
        <p:origin x="-140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93568-2C70-4EA7-9470-A35847665E74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86962-F1D2-44A3-954A-C022D36E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D00E-C650-41A8-94C6-E792CA9C8E45}" type="datetime1">
              <a:rPr lang="en-US" smtClean="0"/>
              <a:t>12/19/2012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6EB4-C1ED-4691-A825-EF271EF9C3DC}" type="datetime1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F6C5-6451-45BD-B8DD-30D62E909285}" type="datetime1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1E1F-AD0E-481D-97E4-39E828A4C3D4}" type="datetime1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D79A-B4D8-44B6-97F9-1C611833A56C}" type="datetime1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8A69-6758-4FD7-9164-EEB7F06FCFA4}" type="datetime1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1415-009C-4E69-AA48-D45E3F818703}" type="datetime1">
              <a:rPr lang="en-US" smtClean="0"/>
              <a:t>12/19/2012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9DFD-8384-4001-8C6E-07977BE08B8A}" type="datetime1">
              <a:rPr lang="en-US" smtClean="0"/>
              <a:t>12/19/2012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D503-38F8-4D02-91B8-849389029C1F}" type="datetime1">
              <a:rPr lang="en-US" smtClean="0"/>
              <a:t>12/19/2012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C1F-BD11-4CE8-8F70-384392EF0AAA}" type="datetime1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B517-FBED-4230-B444-A6DBDC8318A3}" type="datetime1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018CC3-C93B-4FE6-948A-FB000CF7A73B}" type="datetime1">
              <a:rPr lang="en-US" smtClean="0"/>
              <a:t>12/19/2012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CS-200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696" cy="2895600"/>
          </a:xfrm>
        </p:spPr>
        <p:txBody>
          <a:bodyPr/>
          <a:lstStyle/>
          <a:p>
            <a:pPr algn="ctr"/>
            <a:r>
              <a:rPr lang="en-US" dirty="0" smtClean="0"/>
              <a:t>Computer Organization and  Assembly Language</a:t>
            </a:r>
          </a:p>
          <a:p>
            <a:pPr algn="ctr"/>
            <a:endParaRPr lang="en-US" dirty="0" smtClean="0"/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C/C++ Pointers and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Memory Allocation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76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C/C++ Pointers and</a:t>
            </a:r>
            <a:br>
              <a:rPr lang="en-US" dirty="0" smtClean="0"/>
            </a:br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C/C++ POINTERS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 language handles symbolic names for you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But it also allows you to specifically use pointers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This is why C/C++ is considered both powerful and dangerous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Before we delve into why pointers in C/C++ are useful, let’s learn how to use them…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62000" y="1884507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In C/C++ you must declare a variable before you can use it.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uint</a:t>
            </a:r>
            <a:r>
              <a:rPr lang="en-US" dirty="0" smtClean="0">
                <a:latin typeface="Arial" charset="0"/>
              </a:rPr>
              <a:t> mynum1;  &lt;- creates an unsigned byte integer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uint</a:t>
            </a:r>
            <a:r>
              <a:rPr lang="en-US" dirty="0" smtClean="0">
                <a:latin typeface="Arial" charset="0"/>
              </a:rPr>
              <a:t>* mynum2; &lt;- creates a pointer to a </a:t>
            </a:r>
            <a:r>
              <a:rPr lang="en-US" dirty="0" err="1" smtClean="0">
                <a:latin typeface="Arial" charset="0"/>
              </a:rPr>
              <a:t>uint</a:t>
            </a:r>
            <a:endParaRPr lang="en-US" dirty="0" smtClean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compiler allocates 1 byte for mynum1 and assigns the address as a substitution for mynum1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compiler allocates 4 bytes for mynum2 but nothing for the unsigned integer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62000" y="1884507"/>
            <a:ext cx="51054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mynum1 contains a byte value.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mynum2 contains a 2-byte address.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At this point all the memory is empty.  We say mynum2 = null.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53588"/>
              </p:ext>
            </p:extLst>
          </p:nvPr>
        </p:nvGraphicFramePr>
        <p:xfrm>
          <a:off x="5943600" y="1884507"/>
          <a:ext cx="2819400" cy="444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81681"/>
                <a:gridCol w="993422"/>
                <a:gridCol w="644297"/>
              </a:tblGrid>
              <a:tr h="37084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mynum1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0FFDh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mynum2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0FFEh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     V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err="1" smtClean="0">
                          <a:latin typeface="Arial" pitchFamily="34" charset="0"/>
                        </a:rPr>
                        <a:t>loopcnt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sum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1001h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msg1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1004h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1005h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1006h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??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6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62000" y="1884507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We can go ahead and use our variables.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ynum1 = 2;  &lt;- puts 02h at mynum1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mynum2 = 15h; &lt;- puts 0015h at mynum2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0015h is now a reference for mynum2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We’d better hope that’s a good address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Maybe it’s better to let the compiler help us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62000" y="1884507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Method 1: use an existing variable.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we have a variable already allocated, we can get and use its address.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	mynum2 = &amp;mynum1;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ampersand is shorthand for ‘address of’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Now mynum2 points to the value of mynum1; that is, mynum2 contains 0FFDh.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62000" y="1884507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Method 2: explicitly allocate memory.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We can allocate new memory dynamically by using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() (new or new[] for C++).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	mynum2 =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(1);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>
                <a:latin typeface="Arial" charset="0"/>
              </a:rPr>
              <a:t>m</a:t>
            </a:r>
            <a:r>
              <a:rPr lang="en-US" dirty="0" err="1" smtClean="0">
                <a:latin typeface="Arial" charset="0"/>
              </a:rPr>
              <a:t>alloc</a:t>
            </a:r>
            <a:r>
              <a:rPr lang="en-US" dirty="0" smtClean="0">
                <a:latin typeface="Arial" charset="0"/>
              </a:rPr>
              <a:t> or new returns the address of the new memory, which is put into mynum2.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We passed 1 to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 to tell it to reserve 1 byte for us but could have reserved more.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We could also use the 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 function.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884507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Ok, so we have a pointer variable and it has an address.  Now what?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we use the variable directly, we only get the address (reference).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newvar</a:t>
            </a:r>
            <a:r>
              <a:rPr lang="en-US" dirty="0" smtClean="0">
                <a:latin typeface="Arial" charset="0"/>
              </a:rPr>
              <a:t> = mynum2; &lt;- </a:t>
            </a:r>
            <a:r>
              <a:rPr lang="en-US" dirty="0" err="1" smtClean="0">
                <a:latin typeface="Arial" charset="0"/>
              </a:rPr>
              <a:t>newvar</a:t>
            </a:r>
            <a:r>
              <a:rPr lang="en-US" dirty="0" smtClean="0">
                <a:latin typeface="Arial" charset="0"/>
              </a:rPr>
              <a:t> now holds the address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we want the referenced value, we have to dereference the pointer.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newvar</a:t>
            </a:r>
            <a:r>
              <a:rPr lang="en-US" dirty="0" smtClean="0">
                <a:latin typeface="Arial" charset="0"/>
              </a:rPr>
              <a:t> = *mynum2; &lt;- </a:t>
            </a:r>
            <a:r>
              <a:rPr lang="en-US" dirty="0" err="1" smtClean="0">
                <a:latin typeface="Arial" charset="0"/>
              </a:rPr>
              <a:t>newvar</a:t>
            </a:r>
            <a:r>
              <a:rPr lang="en-US" dirty="0" smtClean="0">
                <a:latin typeface="Arial" charset="0"/>
              </a:rPr>
              <a:t> now holds the ref value</a:t>
            </a:r>
            <a:endParaRPr lang="en-US" dirty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asterisk means ‘point to’ the address in mynum2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8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884507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We can also assign directly to the reference value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Remember, assigning to the pointer changes the address. 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mynum2 = 25; &lt; -Oops, we just pointed to 0025h;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But using the asterisk does what we want.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*mynum2 = 25; &lt;- now the reference value is 25</a:t>
            </a:r>
            <a:endParaRPr lang="en-US" dirty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Read it as ‘point to the address in mynum2 and change it to 25’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5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53035" y="1676400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Now we can mention Method 3: array declarations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Array declarations automatically allocate memory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har 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[5];  &lt;- allocates 5 bytes for the array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variable is actually a pointer to the first element of the array.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*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= 5;	// sets the first array value to 5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err="1">
                <a:latin typeface="Arial" charset="0"/>
              </a:rPr>
              <a:t>m</a:t>
            </a:r>
            <a:r>
              <a:rPr lang="en-US" dirty="0" err="1" smtClean="0">
                <a:latin typeface="Arial" charset="0"/>
              </a:rPr>
              <a:t>yarray</a:t>
            </a:r>
            <a:r>
              <a:rPr lang="en-US" dirty="0" smtClean="0">
                <a:latin typeface="Arial" charset="0"/>
              </a:rPr>
              <a:t>[0] =5;	// same thing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52600" y="838857"/>
            <a:ext cx="6096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Tidbits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 has a standard syntax but types may be implementation dependent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Attempts have been made to make types explicit</a:t>
            </a:r>
          </a:p>
          <a:p>
            <a:pPr marL="640080" lvl="2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longint</a:t>
            </a:r>
            <a:r>
              <a:rPr lang="en-US" dirty="0" smtClean="0">
                <a:latin typeface="Arial" charset="0"/>
              </a:rPr>
              <a:t>, int32, int64, </a:t>
            </a:r>
            <a:r>
              <a:rPr lang="en-US" dirty="0" err="1" smtClean="0">
                <a:latin typeface="Arial" charset="0"/>
              </a:rPr>
              <a:t>uint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ulong</a:t>
            </a:r>
            <a:r>
              <a:rPr lang="en-US" dirty="0" smtClean="0">
                <a:latin typeface="Arial" charset="0"/>
              </a:rPr>
              <a:t>, etc.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 soon adopted linking model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Code compiles to .</a:t>
            </a:r>
            <a:r>
              <a:rPr lang="en-US" dirty="0" err="1" smtClean="0">
                <a:latin typeface="Arial" charset="0"/>
              </a:rPr>
              <a:t>obj</a:t>
            </a:r>
            <a:r>
              <a:rPr lang="en-US" dirty="0" smtClean="0">
                <a:latin typeface="Arial" charset="0"/>
              </a:rPr>
              <a:t>, .lib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.lib, .</a:t>
            </a:r>
            <a:r>
              <a:rPr lang="en-US" dirty="0" err="1" smtClean="0">
                <a:latin typeface="Arial" charset="0"/>
              </a:rPr>
              <a:t>obj</a:t>
            </a:r>
            <a:r>
              <a:rPr lang="en-US" dirty="0" smtClean="0">
                <a:latin typeface="Arial" charset="0"/>
              </a:rPr>
              <a:t> links to .com, .exe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References can be made to routines/data not in the current code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743200" y="936931"/>
            <a:ext cx="4267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Pointers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53035" y="1676400"/>
            <a:ext cx="76962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Remember, we can do math on pointer values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bracketed number just adds an offset to the beginning of the array.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*(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 + 3) = 5;	// sets the third array value to 5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[3] =5;		// same thing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bracket notation is safer, especially if you go past the array bounds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can’t replace the asterisk with a [offset] unless you’ve declared an array; otherwise the compiler will complain.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C/C++ Pointers and</a:t>
            </a:r>
            <a:br>
              <a:rPr lang="en-US" dirty="0" smtClean="0"/>
            </a:br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MEMORY ALLOCATION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9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0" y="936931"/>
            <a:ext cx="56388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Memory Allocation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884507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Remember, allocate memory using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 or new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can allocate as much as you want</a:t>
            </a:r>
            <a:endParaRPr lang="en-US" dirty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() function will return the size, in bytes, of any type you pass it – including types you’ve defined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can do math inside the function </a:t>
            </a:r>
            <a:r>
              <a:rPr lang="en-US" dirty="0" err="1" smtClean="0">
                <a:latin typeface="Arial" charset="0"/>
              </a:rPr>
              <a:t>parens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Byte </a:t>
            </a:r>
            <a:r>
              <a:rPr lang="en-US" dirty="0" err="1">
                <a:latin typeface="Arial" charset="0"/>
              </a:rPr>
              <a:t>mystring</a:t>
            </a:r>
            <a:r>
              <a:rPr lang="en-US" dirty="0" smtClean="0">
                <a:latin typeface="Arial" charset="0"/>
              </a:rPr>
              <a:t>[25];  	//25 byte strings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(40 * 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(*</a:t>
            </a:r>
            <a:r>
              <a:rPr lang="en-US" dirty="0" err="1" smtClean="0">
                <a:latin typeface="Arial" charset="0"/>
              </a:rPr>
              <a:t>mystring</a:t>
            </a:r>
            <a:r>
              <a:rPr lang="en-US" dirty="0" smtClean="0">
                <a:latin typeface="Arial" charset="0"/>
              </a:rPr>
              <a:t>)); // allocate 1000 bytes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Beware of allocating pointers, though</a:t>
            </a:r>
            <a:endParaRPr lang="en-US" dirty="0">
              <a:latin typeface="Arial" charset="0"/>
            </a:endParaRP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malloc</a:t>
            </a:r>
            <a:r>
              <a:rPr lang="en-US" dirty="0">
                <a:latin typeface="Arial" charset="0"/>
              </a:rPr>
              <a:t>(40 * </a:t>
            </a:r>
            <a:r>
              <a:rPr lang="en-US" dirty="0" err="1">
                <a:latin typeface="Arial" charset="0"/>
              </a:rPr>
              <a:t>sizeof</a:t>
            </a:r>
            <a:r>
              <a:rPr lang="en-US" dirty="0">
                <a:latin typeface="Arial" charset="0"/>
              </a:rPr>
              <a:t>(</a:t>
            </a:r>
            <a:r>
              <a:rPr lang="en-US" dirty="0" err="1">
                <a:latin typeface="Arial" charset="0"/>
              </a:rPr>
              <a:t>mystring</a:t>
            </a:r>
            <a:r>
              <a:rPr lang="en-US" dirty="0" smtClean="0">
                <a:latin typeface="Arial" charset="0"/>
              </a:rPr>
              <a:t>));	// </a:t>
            </a:r>
            <a:r>
              <a:rPr lang="en-US" dirty="0">
                <a:latin typeface="Arial" charset="0"/>
              </a:rPr>
              <a:t>allocate </a:t>
            </a:r>
            <a:r>
              <a:rPr lang="en-US" dirty="0" smtClean="0">
                <a:latin typeface="Arial" charset="0"/>
              </a:rPr>
              <a:t>80 </a:t>
            </a:r>
            <a:r>
              <a:rPr lang="en-US" dirty="0">
                <a:latin typeface="Arial" charset="0"/>
              </a:rPr>
              <a:t>bytes</a:t>
            </a:r>
          </a:p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0" y="936931"/>
            <a:ext cx="56388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Memory Allocation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884507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Variables allocated for you will also be automatically </a:t>
            </a:r>
            <a:r>
              <a:rPr lang="en-US" dirty="0" err="1" smtClean="0">
                <a:latin typeface="Arial" charset="0"/>
              </a:rPr>
              <a:t>deallocated</a:t>
            </a:r>
            <a:endParaRPr lang="en-US" dirty="0" smtClean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must, on the other hand, </a:t>
            </a:r>
            <a:r>
              <a:rPr lang="en-US" dirty="0" err="1" smtClean="0">
                <a:latin typeface="Arial" charset="0"/>
              </a:rPr>
              <a:t>deallocate</a:t>
            </a:r>
            <a:r>
              <a:rPr lang="en-US" dirty="0" smtClean="0">
                <a:latin typeface="Arial" charset="0"/>
              </a:rPr>
              <a:t> anything you allocated explicitly.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free() is the command to </a:t>
            </a:r>
            <a:r>
              <a:rPr lang="en-US" dirty="0" err="1" smtClean="0">
                <a:latin typeface="Arial" charset="0"/>
              </a:rPr>
              <a:t>deallocate</a:t>
            </a:r>
            <a:r>
              <a:rPr lang="en-US" dirty="0" smtClean="0">
                <a:latin typeface="Arial" charset="0"/>
              </a:rPr>
              <a:t> (delete or delete[] in C++):    free( mynum2);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Timing is important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Too soon and the data isn’t there when you need it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Too late and you could run out of space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C/C++ Pointers and</a:t>
            </a:r>
            <a:br>
              <a:rPr lang="en-US" dirty="0" smtClean="0"/>
            </a:br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POINTER USAGE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4600" y="936930"/>
            <a:ext cx="4648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Pointer Usage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Again, why pointers?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Array Efficiency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Lookup vs. Addition vs. Inc.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Assembly has no built-in facility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C/C++ pointers can point to anything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Linked lists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Arrays of pointers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Function pointers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4600" y="936930"/>
            <a:ext cx="4648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Pointer Usage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Non-homogenous arrays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Index math can’t work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But pointers are all same size, so array of pointers can be indexed and still point to variable objects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myvartype</a:t>
            </a:r>
            <a:r>
              <a:rPr lang="en-US" dirty="0" smtClean="0">
                <a:latin typeface="Arial" charset="0"/>
              </a:rPr>
              <a:t>*) 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[25];  // array of 25 pointers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[15] points to the 15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pointer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*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[15] points to the 15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object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4600" y="936930"/>
            <a:ext cx="46482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Pointer Usage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lvl="1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Non-homogenous arrays (cont.)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have to keep track of the type of data but you can allocate each pointer individually</a:t>
            </a:r>
          </a:p>
          <a:p>
            <a:pPr marL="667512" lvl="2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[12] =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(mytype1));</a:t>
            </a:r>
          </a:p>
          <a:p>
            <a:pPr marL="667512" lvl="2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[13] </a:t>
            </a:r>
            <a:r>
              <a:rPr lang="en-US" dirty="0">
                <a:latin typeface="Arial" charset="0"/>
              </a:rPr>
              <a:t>=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(mytype2));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Caution:</a:t>
            </a:r>
            <a:r>
              <a:rPr lang="en-US" dirty="0" smtClean="0">
                <a:latin typeface="Arial" charset="0"/>
              </a:rPr>
              <a:t> mixing up types could lead to trouble:</a:t>
            </a:r>
          </a:p>
          <a:p>
            <a:pPr marL="667512" lvl="2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mytype2 *</a:t>
            </a:r>
            <a:r>
              <a:rPr lang="en-US" dirty="0" err="1" smtClean="0">
                <a:latin typeface="Arial" charset="0"/>
              </a:rPr>
              <a:t>newvar</a:t>
            </a:r>
            <a:r>
              <a:rPr lang="en-US" dirty="0" smtClean="0">
                <a:latin typeface="Arial" charset="0"/>
              </a:rPr>
              <a:t> = </a:t>
            </a:r>
            <a:r>
              <a:rPr lang="en-US" dirty="0" err="1" smtClean="0">
                <a:latin typeface="Arial" charset="0"/>
              </a:rPr>
              <a:t>myarray</a:t>
            </a:r>
            <a:r>
              <a:rPr lang="en-US" dirty="0" smtClean="0">
                <a:latin typeface="Arial" charset="0"/>
              </a:rPr>
              <a:t>[12];  // !!!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Works (pointer = pointer) but …</a:t>
            </a:r>
          </a:p>
          <a:p>
            <a:pPr lvl="2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types pointed to are different and even if size is the same, data fields may not match</a:t>
            </a:r>
            <a:endParaRPr lang="en-US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C/C++ Pointers and</a:t>
            </a:r>
            <a:br>
              <a:rPr lang="en-US" dirty="0" smtClean="0"/>
            </a:br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err="1" smtClean="0"/>
              <a:t>Structs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48050" y="936930"/>
            <a:ext cx="23241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Structs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Structs</a:t>
            </a:r>
            <a:r>
              <a:rPr lang="en-US" dirty="0" smtClean="0">
                <a:latin typeface="Arial" charset="0"/>
              </a:rPr>
              <a:t> are mentioned here because they introduce a potentially confusing pointer notation.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err="1" smtClean="0">
                <a:latin typeface="Arial" charset="0"/>
              </a:rPr>
              <a:t>Structs</a:t>
            </a:r>
            <a:r>
              <a:rPr lang="en-US" dirty="0" smtClean="0">
                <a:latin typeface="Arial" charset="0"/>
              </a:rPr>
              <a:t> are generally an aggregation of different data types into a single </a:t>
            </a:r>
            <a:r>
              <a:rPr lang="en-US" i="1" dirty="0" smtClean="0">
                <a:latin typeface="Arial" charset="0"/>
              </a:rPr>
              <a:t>record</a:t>
            </a:r>
            <a:r>
              <a:rPr lang="en-US" dirty="0" smtClean="0">
                <a:latin typeface="Arial" charset="0"/>
              </a:rPr>
              <a:t>.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struct</a:t>
            </a:r>
            <a:r>
              <a:rPr lang="en-US" dirty="0" smtClean="0">
                <a:latin typeface="Arial" charset="0"/>
              </a:rPr>
              <a:t> student{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char *</a:t>
            </a:r>
            <a:r>
              <a:rPr lang="en-US" dirty="0" err="1" smtClean="0">
                <a:latin typeface="Arial" charset="0"/>
              </a:rPr>
              <a:t>firstname</a:t>
            </a:r>
            <a:r>
              <a:rPr lang="en-US" dirty="0" smtClean="0">
                <a:latin typeface="Arial" charset="0"/>
              </a:rPr>
              <a:t>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char *</a:t>
            </a:r>
            <a:r>
              <a:rPr lang="en-US" dirty="0" err="1" smtClean="0">
                <a:latin typeface="Arial" charset="0"/>
              </a:rPr>
              <a:t>lastname</a:t>
            </a:r>
            <a:r>
              <a:rPr lang="en-US" dirty="0" smtClean="0">
                <a:latin typeface="Arial" charset="0"/>
              </a:rPr>
              <a:t>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 smtClean="0">
                <a:latin typeface="Arial" charset="0"/>
              </a:rPr>
              <a:t>uint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 age;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float   average;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};</a:t>
            </a:r>
            <a:endParaRPr lang="en-US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52600" y="838857"/>
            <a:ext cx="6096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C/C++ Tidbits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Many C implementations allow inline assembly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Finer control of code optimization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Hardware level interfacing – bypass the OS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Not platform independent!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Headers define implementation details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Different libraries may use different type definitions for the same thing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Organization is essential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Even so, things quickly get complex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0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48050" y="936930"/>
            <a:ext cx="23241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Structs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Now we can create a pointer to the </a:t>
            </a:r>
            <a:r>
              <a:rPr lang="en-US" dirty="0" err="1" smtClean="0">
                <a:latin typeface="Arial" charset="0"/>
              </a:rPr>
              <a:t>struct</a:t>
            </a:r>
            <a:r>
              <a:rPr lang="en-US" dirty="0" smtClean="0">
                <a:latin typeface="Arial" charset="0"/>
              </a:rPr>
              <a:t> type: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struct</a:t>
            </a:r>
            <a:r>
              <a:rPr lang="en-US" dirty="0" smtClean="0">
                <a:latin typeface="Arial" charset="0"/>
              </a:rPr>
              <a:t> student *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Next we allocate the storage (note that the name strings are not allocated):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 = </a:t>
            </a:r>
            <a:r>
              <a:rPr lang="en-US" dirty="0" err="1" smtClean="0">
                <a:latin typeface="Arial" charset="0"/>
              </a:rPr>
              <a:t>malloc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(student));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Now we can access fields in 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 in 2 ways: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(*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).age = 22;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-&gt;age = 22;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48050" y="936930"/>
            <a:ext cx="23241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Structs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09600" y="1752600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Think about: 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-&gt;</a:t>
            </a:r>
            <a:r>
              <a:rPr lang="en-US" dirty="0" err="1" smtClean="0">
                <a:latin typeface="Arial" charset="0"/>
              </a:rPr>
              <a:t>firstname</a:t>
            </a:r>
            <a:r>
              <a:rPr lang="en-US" dirty="0" smtClean="0">
                <a:latin typeface="Arial" charset="0"/>
              </a:rPr>
              <a:t> = “Eric”; or (*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).</a:t>
            </a:r>
            <a:r>
              <a:rPr lang="en-US" dirty="0" err="1" smtClean="0">
                <a:latin typeface="Arial" charset="0"/>
              </a:rPr>
              <a:t>firstname</a:t>
            </a:r>
            <a:r>
              <a:rPr lang="en-US" dirty="0" smtClean="0">
                <a:latin typeface="Arial" charset="0"/>
              </a:rPr>
              <a:t> = “Eric”;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Nesting levels of pointers, whether in </a:t>
            </a:r>
            <a:r>
              <a:rPr lang="en-US" dirty="0" err="1" smtClean="0">
                <a:latin typeface="Arial" charset="0"/>
              </a:rPr>
              <a:t>structs</a:t>
            </a:r>
            <a:r>
              <a:rPr lang="en-US" dirty="0" smtClean="0">
                <a:latin typeface="Arial" charset="0"/>
              </a:rPr>
              <a:t> or normal types, can lead to confusion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As in algebra with nested parenthesis, it’s best to simplify where possible.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With programming, that means the use of intermediate variables: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char *</a:t>
            </a:r>
            <a:r>
              <a:rPr lang="en-US" dirty="0" err="1" smtClean="0">
                <a:latin typeface="Arial" charset="0"/>
              </a:rPr>
              <a:t>tempfirstname</a:t>
            </a:r>
            <a:r>
              <a:rPr lang="en-US" dirty="0" smtClean="0">
                <a:latin typeface="Arial" charset="0"/>
              </a:rPr>
              <a:t> = &amp;(</a:t>
            </a:r>
            <a:r>
              <a:rPr lang="en-US" dirty="0" err="1" smtClean="0">
                <a:latin typeface="Arial" charset="0"/>
              </a:rPr>
              <a:t>studentptr</a:t>
            </a:r>
            <a:r>
              <a:rPr lang="en-US" dirty="0" smtClean="0">
                <a:latin typeface="Arial" charset="0"/>
              </a:rPr>
              <a:t>-&gt;</a:t>
            </a:r>
            <a:r>
              <a:rPr lang="en-US" dirty="0" err="1" smtClean="0">
                <a:latin typeface="Arial" charset="0"/>
              </a:rPr>
              <a:t>firstname</a:t>
            </a:r>
            <a:r>
              <a:rPr lang="en-US" dirty="0" smtClean="0">
                <a:latin typeface="Arial" charset="0"/>
              </a:rPr>
              <a:t>);</a:t>
            </a:r>
          </a:p>
          <a:p>
            <a:pPr marL="941832" lvl="3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*</a:t>
            </a:r>
            <a:r>
              <a:rPr lang="en-US" dirty="0" err="1" smtClean="0">
                <a:latin typeface="Arial" charset="0"/>
              </a:rPr>
              <a:t>tempfirstname</a:t>
            </a:r>
            <a:r>
              <a:rPr lang="en-US" dirty="0" smtClean="0">
                <a:latin typeface="Arial" charset="0"/>
              </a:rPr>
              <a:t> = “Eric”;</a:t>
            </a:r>
            <a:endParaRPr lang="en-US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C/C++ Pointers and</a:t>
            </a:r>
            <a:br>
              <a:rPr lang="en-US" dirty="0" smtClean="0"/>
            </a:br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END OF SECTION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Memory 8-bits (byte) wide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Organized as a numbered list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Range depends on hardware (0 to ???)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Addresses can be manipulated just like other integers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They can be added, subtracted, etc.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They can also be stored in memory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5334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Are the contents at 0FFDh an address or data?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it is data, it can be interpreted many ways – up to the programmer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it is an address, it points to the data in 1003h.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In this example, addresses are 2 bytes long.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70583"/>
              </p:ext>
            </p:extLst>
          </p:nvPr>
        </p:nvGraphicFramePr>
        <p:xfrm>
          <a:off x="6324600" y="1981200"/>
          <a:ext cx="2133600" cy="444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0FFDh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0FFEh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1001h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C2h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1004h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>
                          <a:latin typeface="Arial" pitchFamily="34" charset="0"/>
                        </a:rPr>
                        <a:t>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1005h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57h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1006h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9Ah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5334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Most compilers hide the details from you by substituting addresses for symbolic names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long </a:t>
            </a:r>
            <a:r>
              <a:rPr lang="en-US" dirty="0" err="1" smtClean="0">
                <a:latin typeface="Arial" charset="0"/>
              </a:rPr>
              <a:t>int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mynum</a:t>
            </a:r>
            <a:r>
              <a:rPr lang="en-US" dirty="0" smtClean="0">
                <a:latin typeface="Arial" charset="0"/>
              </a:rPr>
              <a:t>;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With static naming, the compiler decides the storage ahead of time and makes the appropriate substitutions.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 smtClean="0">
                <a:latin typeface="Arial" charset="0"/>
              </a:rPr>
              <a:t>mynum</a:t>
            </a:r>
            <a:r>
              <a:rPr lang="en-US" dirty="0" smtClean="0">
                <a:latin typeface="Arial" charset="0"/>
              </a:rPr>
              <a:t> = 1003h to 1006h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46897"/>
              </p:ext>
            </p:extLst>
          </p:nvPr>
        </p:nvGraphicFramePr>
        <p:xfrm>
          <a:off x="6324600" y="1981200"/>
          <a:ext cx="2133600" cy="444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0FFDh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0FFEh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1001h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C2h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1004h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>
                          <a:latin typeface="Arial" pitchFamily="34" charset="0"/>
                        </a:rPr>
                        <a:t>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1005h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57h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1006h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9Ah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4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5334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If the variable is dynamic, the compiler often creates a pointer.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The pointer is null until the variable is actually created at run-time.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You still write the code the same; the compiler handles all substitutions.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dirty="0" err="1" smtClean="0">
                <a:latin typeface="Arial" charset="0"/>
              </a:rPr>
              <a:t>mynum</a:t>
            </a:r>
            <a:r>
              <a:rPr lang="en-US" dirty="0" smtClean="0">
                <a:latin typeface="Arial" charset="0"/>
              </a:rPr>
              <a:t> = 0FFDh -&gt; 1003h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889912"/>
              </p:ext>
            </p:extLst>
          </p:nvPr>
        </p:nvGraphicFramePr>
        <p:xfrm>
          <a:off x="6324600" y="1981200"/>
          <a:ext cx="2133600" cy="444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0FFDh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0FFEh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1001h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C2h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1004h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>
                          <a:latin typeface="Arial" pitchFamily="34" charset="0"/>
                        </a:rPr>
                        <a:t>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1005h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57h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1006h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9Ah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9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So why worry about pointers?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Efficiency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Compiler writing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Machine language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Pointers are powerful but dangerous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Can point to random memory, even program memory</a:t>
            </a:r>
          </a:p>
          <a:p>
            <a:pPr lvl="1"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Can sometimes point outside allowable memory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Computer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5334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Some terms: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Reference: address stored in memory (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1003h</a:t>
            </a:r>
            <a:r>
              <a:rPr lang="en-US" dirty="0" smtClean="0"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Pointer: variable containing a reference 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mynum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0FFDh</a:t>
            </a:r>
            <a:r>
              <a:rPr lang="en-US" dirty="0" smtClean="0"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Referenced value: data at an address stored in a pointer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dirty="0" smtClean="0">
                <a:latin typeface="Arial" charset="0"/>
              </a:rPr>
              <a:t>	(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C2FF579Ah</a:t>
            </a:r>
            <a:r>
              <a:rPr lang="en-US" dirty="0" smtClean="0">
                <a:latin typeface="Arial" charset="0"/>
              </a:rPr>
              <a:t>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59368"/>
              </p:ext>
            </p:extLst>
          </p:nvPr>
        </p:nvGraphicFramePr>
        <p:xfrm>
          <a:off x="6324600" y="1981200"/>
          <a:ext cx="2133600" cy="444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0FFDh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0FFEh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0FFFh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1000h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1001h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1003h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C2h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1004h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>
                          <a:latin typeface="Arial" pitchFamily="34" charset="0"/>
                        </a:rPr>
                        <a:t>FFh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1005h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57h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1006h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9Ah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latin typeface="Arial" pitchFamily="34" charset="0"/>
                        </a:rPr>
                        <a:t>…</a:t>
                      </a:r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>
                        <a:latin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8548</TotalTime>
  <Words>1487</Words>
  <Application>Microsoft Office PowerPoint</Application>
  <PresentationFormat>On-screen Show (4:3)</PresentationFormat>
  <Paragraphs>353</Paragraphs>
  <Slides>32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CS-200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C/C++ Pointers and Memory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C/C++ Pointers and Memory Allocation</vt:lpstr>
      <vt:lpstr>PowerPoint Presentation</vt:lpstr>
      <vt:lpstr>PowerPoint Presentation</vt:lpstr>
      <vt:lpstr>C/C++ Pointers and Memory Allocation</vt:lpstr>
      <vt:lpstr>PowerPoint Presentation</vt:lpstr>
      <vt:lpstr>PowerPoint Presentation</vt:lpstr>
      <vt:lpstr>PowerPoint Presentation</vt:lpstr>
      <vt:lpstr>C/C++ Pointers and Memory Allocation</vt:lpstr>
      <vt:lpstr>PowerPoint Presentation</vt:lpstr>
      <vt:lpstr>PowerPoint Presentation</vt:lpstr>
      <vt:lpstr>PowerPoint Presentation</vt:lpstr>
      <vt:lpstr>C/C++ Pointers and Memory Allocation</vt:lpstr>
    </vt:vector>
  </TitlesOfParts>
  <Company>Flion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CS-200</dc:title>
  <dc:creator>Patrick Kelley</dc:creator>
  <cp:lastModifiedBy>Patrick Kelley</cp:lastModifiedBy>
  <cp:revision>107</cp:revision>
  <dcterms:created xsi:type="dcterms:W3CDTF">2011-11-02T20:49:24Z</dcterms:created>
  <dcterms:modified xsi:type="dcterms:W3CDTF">2012-12-19T22:26:51Z</dcterms:modified>
</cp:coreProperties>
</file>