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34"/>
  </p:notesMasterIdLst>
  <p:sldIdLst>
    <p:sldId id="256" r:id="rId2"/>
    <p:sldId id="472" r:id="rId3"/>
    <p:sldId id="456" r:id="rId4"/>
    <p:sldId id="431" r:id="rId5"/>
    <p:sldId id="457" r:id="rId6"/>
    <p:sldId id="459" r:id="rId7"/>
    <p:sldId id="458" r:id="rId8"/>
    <p:sldId id="463" r:id="rId9"/>
    <p:sldId id="460" r:id="rId10"/>
    <p:sldId id="461" r:id="rId11"/>
    <p:sldId id="464" r:id="rId12"/>
    <p:sldId id="465" r:id="rId13"/>
    <p:sldId id="462" r:id="rId14"/>
    <p:sldId id="467" r:id="rId15"/>
    <p:sldId id="469" r:id="rId16"/>
    <p:sldId id="470" r:id="rId17"/>
    <p:sldId id="471" r:id="rId18"/>
    <p:sldId id="474" r:id="rId19"/>
    <p:sldId id="468" r:id="rId20"/>
    <p:sldId id="475" r:id="rId21"/>
    <p:sldId id="476" r:id="rId22"/>
    <p:sldId id="477" r:id="rId23"/>
    <p:sldId id="478" r:id="rId24"/>
    <p:sldId id="479" r:id="rId25"/>
    <p:sldId id="480" r:id="rId26"/>
    <p:sldId id="481" r:id="rId27"/>
    <p:sldId id="482" r:id="rId28"/>
    <p:sldId id="483" r:id="rId29"/>
    <p:sldId id="484" r:id="rId30"/>
    <p:sldId id="485" r:id="rId31"/>
    <p:sldId id="486" r:id="rId32"/>
    <p:sldId id="45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558" autoAdjust="0"/>
  </p:normalViewPr>
  <p:slideViewPr>
    <p:cSldViewPr>
      <p:cViewPr varScale="1">
        <p:scale>
          <a:sx n="80" d="100"/>
          <a:sy n="80" d="100"/>
        </p:scale>
        <p:origin x="64" y="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193568-2C70-4EA7-9470-A35847665E74}" type="datetimeFigureOut">
              <a:rPr lang="en-US" smtClean="0"/>
              <a:t>2/2/2015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86962-F1D2-44A3-954A-C022D36E6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7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586962-F1D2-44A3-954A-C022D36E625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76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DD00E-C650-41A8-94C6-E792CA9C8E45}" type="datetime1">
              <a:rPr lang="en-US" smtClean="0"/>
              <a:t>2/2/2015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D6EB4-C1ED-4691-A825-EF271EF9C3DC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1F6C5-6451-45BD-B8DD-30D62E909285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01E1F-AD0E-481D-97E4-39E828A4C3D4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7D79A-B4D8-44B6-97F9-1C611833A56C}" type="datetime1">
              <a:rPr lang="en-US" smtClean="0"/>
              <a:t>2/2/2015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38A69-6758-4FD7-9164-EEB7F06FCFA4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1415-009C-4E69-AA48-D45E3F818703}" type="datetime1">
              <a:rPr lang="en-US" smtClean="0"/>
              <a:t>2/2/2015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59DFD-8384-4001-8C6E-07977BE08B8A}" type="datetime1">
              <a:rPr lang="en-US" smtClean="0"/>
              <a:t>2/2/2015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5D503-38F8-4D02-91B8-849389029C1F}" type="datetime1">
              <a:rPr lang="en-US" smtClean="0"/>
              <a:t>2/2/2015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C8C1F-BD11-4CE8-8F70-384392EF0AAA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9B517-FBED-4230-B444-A6DBDC8318A3}" type="datetime1">
              <a:rPr lang="en-US" smtClean="0"/>
              <a:t>2/2/2015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018CC3-C93B-4FE6-948A-FB000CF7A73B}" type="datetime1">
              <a:rPr lang="en-US" smtClean="0"/>
              <a:t>2/2/2015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05FE9A-FACB-4DDB-8BE4-A1EA913D653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CS-200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7854696" cy="2895600"/>
          </a:xfrm>
        </p:spPr>
        <p:txBody>
          <a:bodyPr/>
          <a:lstStyle/>
          <a:p>
            <a:pPr algn="ctr"/>
            <a:r>
              <a:rPr lang="en-US" dirty="0" smtClean="0"/>
              <a:t>Computer Organization and  Assembly Language</a:t>
            </a:r>
          </a:p>
          <a:p>
            <a:pPr algn="ctr"/>
            <a:endParaRPr lang="en-US" dirty="0" smtClean="0"/>
          </a:p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+mj-lt"/>
              </a:rPr>
              <a:t>Bitwise Operators</a:t>
            </a:r>
            <a:endParaRPr lang="en-US" sz="3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5761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981200" y="936929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Logical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AND (&amp;) – not to be confused with &amp;&amp;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Operates on bit pairs in different words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num1 = 107;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num2 = 54;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result = num1 &amp; num2;	// result =  34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	</a:t>
            </a:r>
            <a:r>
              <a:rPr lang="en-US" b="1" dirty="0" smtClean="0">
                <a:latin typeface="Arial" charset="0"/>
              </a:rPr>
              <a:t>01101011 &amp;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00110110 =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00100010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02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981200" y="936929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Logical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OR (|) – not to be confused with ||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Operates on bit pairs in different words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num1 = 107;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num2 = 54;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result = num1 | num2;	// result =  127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	</a:t>
            </a:r>
            <a:r>
              <a:rPr lang="en-US" b="1" dirty="0" smtClean="0">
                <a:latin typeface="Arial" charset="0"/>
              </a:rPr>
              <a:t>01101011 </a:t>
            </a:r>
            <a:r>
              <a:rPr lang="en-US" b="1" dirty="0" smtClean="0">
                <a:latin typeface="Arial" charset="0"/>
              </a:rPr>
              <a:t>|</a:t>
            </a:r>
            <a:endParaRPr lang="en-US" b="1" dirty="0" smtClean="0">
              <a:latin typeface="Arial" charset="0"/>
            </a:endParaRP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00110110 =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01111111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946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981200" y="936929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Logical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XOR (^) – no corresponding operator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Operates on bit pairs in different words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num1 = 107;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num2 = 54;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result = num1 ^ num2;	// result =  93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	</a:t>
            </a:r>
            <a:r>
              <a:rPr lang="en-US" b="1" dirty="0" smtClean="0">
                <a:latin typeface="Arial" charset="0"/>
              </a:rPr>
              <a:t>01101011 </a:t>
            </a:r>
            <a:r>
              <a:rPr lang="en-US" b="1" dirty="0" smtClean="0">
                <a:latin typeface="Arial" charset="0"/>
              </a:rPr>
              <a:t>^</a:t>
            </a:r>
            <a:endParaRPr lang="en-US" b="1" dirty="0" smtClean="0">
              <a:latin typeface="Arial" charset="0"/>
            </a:endParaRP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00110110 =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b="1" dirty="0" smtClean="0">
                <a:latin typeface="Arial" charset="0"/>
              </a:rPr>
              <a:t>		01011101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75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COMPRESSION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33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Not all data needs a whole byte to store</a:t>
            </a:r>
            <a:endParaRPr lang="en-US" dirty="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How many bits to store letters and numbers?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26 + 10 = 36 is less than 7 bits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Even if we use upper/lowercase, 6 bits are enough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So we could store 4 characters in 24 bits (3 bytes)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But how to do it?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65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Data: 00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>
                <a:latin typeface="Arial" charset="0"/>
              </a:rPr>
              <a:t> 00</a:t>
            </a:r>
            <a:r>
              <a:rPr lang="en-US" dirty="0">
                <a:solidFill>
                  <a:srgbClr val="00B050"/>
                </a:solidFill>
                <a:latin typeface="Arial" charset="0"/>
              </a:rPr>
              <a:t>011100</a:t>
            </a:r>
            <a:r>
              <a:rPr lang="en-US" dirty="0">
                <a:latin typeface="Arial" charset="0"/>
              </a:rPr>
              <a:t> 00</a:t>
            </a:r>
            <a:r>
              <a:rPr lang="en-US" dirty="0">
                <a:solidFill>
                  <a:srgbClr val="00B0F0"/>
                </a:solidFill>
                <a:latin typeface="Arial" charset="0"/>
              </a:rPr>
              <a:t>001111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00</a:t>
            </a:r>
            <a:r>
              <a:rPr lang="en-US" dirty="0" smtClean="0">
                <a:solidFill>
                  <a:srgbClr val="7030A0"/>
                </a:solidFill>
                <a:latin typeface="Arial" charset="0"/>
              </a:rPr>
              <a:t>101010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Result: 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>
                <a:solidFill>
                  <a:srgbClr val="00B050"/>
                </a:solidFill>
                <a:latin typeface="Arial" charset="0"/>
              </a:rPr>
              <a:t>01</a:t>
            </a:r>
            <a:r>
              <a:rPr lang="en-US" dirty="0">
                <a:latin typeface="Arial" charset="0"/>
              </a:rPr>
              <a:t> </a:t>
            </a:r>
            <a:r>
              <a:rPr lang="en-US" dirty="0">
                <a:solidFill>
                  <a:srgbClr val="00B050"/>
                </a:solidFill>
                <a:latin typeface="Arial" charset="0"/>
              </a:rPr>
              <a:t>1100</a:t>
            </a:r>
            <a:r>
              <a:rPr lang="en-US" dirty="0">
                <a:solidFill>
                  <a:srgbClr val="00B0F0"/>
                </a:solidFill>
                <a:latin typeface="Arial" charset="0"/>
              </a:rPr>
              <a:t>0011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11</a:t>
            </a:r>
            <a:r>
              <a:rPr lang="en-US" dirty="0" smtClean="0">
                <a:solidFill>
                  <a:srgbClr val="7030A0"/>
                </a:solidFill>
                <a:latin typeface="Arial" charset="0"/>
              </a:rPr>
              <a:t>101010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1st (or 5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, 9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, and so on) character is easy: shift left by 2 and make it byte 1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byte1 = char1 &lt;&lt; 2;  //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 smtClean="0">
                <a:latin typeface="Arial" charset="0"/>
              </a:rPr>
              <a:t>00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2</a:t>
            </a:r>
            <a:r>
              <a:rPr lang="en-US" baseline="30000" dirty="0" smtClean="0">
                <a:latin typeface="Arial" charset="0"/>
              </a:rPr>
              <a:t>nd</a:t>
            </a:r>
            <a:r>
              <a:rPr lang="en-US" dirty="0" smtClean="0">
                <a:latin typeface="Arial" charset="0"/>
              </a:rPr>
              <a:t> character must be split across bytes 1 and 2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byte1 = byte1 + char2 &gt;&gt; 4;  //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01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byte2 = char2 &lt;&lt; 4;  // </a:t>
            </a: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1100</a:t>
            </a:r>
            <a:r>
              <a:rPr lang="en-US" dirty="0" smtClean="0">
                <a:latin typeface="Arial" charset="0"/>
              </a:rPr>
              <a:t>0000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55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Data: 00</a:t>
            </a:r>
            <a:r>
              <a:rPr lang="en-US" dirty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>
                <a:latin typeface="Arial" charset="0"/>
              </a:rPr>
              <a:t> 00</a:t>
            </a:r>
            <a:r>
              <a:rPr lang="en-US" dirty="0">
                <a:solidFill>
                  <a:srgbClr val="00B050"/>
                </a:solidFill>
                <a:latin typeface="Arial" charset="0"/>
              </a:rPr>
              <a:t>011100</a:t>
            </a:r>
            <a:r>
              <a:rPr lang="en-US" dirty="0">
                <a:latin typeface="Arial" charset="0"/>
              </a:rPr>
              <a:t> 00</a:t>
            </a:r>
            <a:r>
              <a:rPr lang="en-US" dirty="0">
                <a:solidFill>
                  <a:srgbClr val="00B0F0"/>
                </a:solidFill>
                <a:latin typeface="Arial" charset="0"/>
              </a:rPr>
              <a:t>001111</a:t>
            </a:r>
            <a:r>
              <a:rPr lang="en-US" dirty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00</a:t>
            </a:r>
            <a:r>
              <a:rPr lang="en-US" dirty="0" smtClean="0">
                <a:solidFill>
                  <a:srgbClr val="7030A0"/>
                </a:solidFill>
                <a:latin typeface="Arial" charset="0"/>
              </a:rPr>
              <a:t>101010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Result: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101101</a:t>
            </a: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01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1100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0011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11</a:t>
            </a:r>
            <a:r>
              <a:rPr lang="en-US" dirty="0" smtClean="0">
                <a:solidFill>
                  <a:srgbClr val="7030A0"/>
                </a:solidFill>
                <a:latin typeface="Arial" charset="0"/>
              </a:rPr>
              <a:t>101010</a:t>
            </a:r>
            <a:endParaRPr lang="en-US" dirty="0">
              <a:solidFill>
                <a:srgbClr val="7030A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>
                <a:latin typeface="Arial" charset="0"/>
              </a:rPr>
              <a:t>3</a:t>
            </a:r>
            <a:r>
              <a:rPr lang="en-US" baseline="30000" dirty="0">
                <a:latin typeface="Arial" charset="0"/>
              </a:rPr>
              <a:t>rd</a:t>
            </a:r>
            <a:r>
              <a:rPr lang="en-US" dirty="0">
                <a:latin typeface="Arial" charset="0"/>
              </a:rPr>
              <a:t> character is split across bytes 2 and 3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byte2 = byte2 + char3 &gt;&gt; 2</a:t>
            </a:r>
            <a:r>
              <a:rPr lang="en-US" dirty="0" smtClean="0">
                <a:latin typeface="Arial" charset="0"/>
              </a:rPr>
              <a:t>;  // </a:t>
            </a:r>
            <a:r>
              <a:rPr lang="en-US" dirty="0" smtClean="0">
                <a:solidFill>
                  <a:srgbClr val="00B050"/>
                </a:solidFill>
                <a:latin typeface="Arial" charset="0"/>
              </a:rPr>
              <a:t>1100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0011</a:t>
            </a:r>
            <a:endParaRPr lang="en-US" dirty="0">
              <a:solidFill>
                <a:srgbClr val="00B0F0"/>
              </a:solidFill>
              <a:latin typeface="Arial" charset="0"/>
            </a:endParaRP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>
                <a:latin typeface="Arial" charset="0"/>
              </a:rPr>
              <a:t>int</a:t>
            </a:r>
            <a:r>
              <a:rPr lang="en-US" dirty="0">
                <a:latin typeface="Arial" charset="0"/>
              </a:rPr>
              <a:t> byte3 = char3 &lt;&lt; 6</a:t>
            </a:r>
            <a:r>
              <a:rPr lang="en-US" dirty="0" smtClean="0">
                <a:latin typeface="Arial" charset="0"/>
              </a:rPr>
              <a:t>;  // 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11</a:t>
            </a:r>
            <a:r>
              <a:rPr lang="en-US" dirty="0" smtClean="0">
                <a:latin typeface="Arial" charset="0"/>
              </a:rPr>
              <a:t>000000</a:t>
            </a:r>
            <a:endParaRPr lang="en-US" dirty="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last character is easiest of all, just add it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b</a:t>
            </a:r>
            <a:r>
              <a:rPr lang="en-US" dirty="0" smtClean="0">
                <a:latin typeface="Arial" charset="0"/>
              </a:rPr>
              <a:t>yte3 = byte3 + char4;  // </a:t>
            </a:r>
            <a:r>
              <a:rPr lang="en-US" dirty="0" smtClean="0">
                <a:solidFill>
                  <a:srgbClr val="00B0F0"/>
                </a:solidFill>
                <a:latin typeface="Arial" charset="0"/>
              </a:rPr>
              <a:t>11</a:t>
            </a:r>
            <a:r>
              <a:rPr lang="en-US" dirty="0" smtClean="0">
                <a:solidFill>
                  <a:srgbClr val="7030A0"/>
                </a:solidFill>
                <a:latin typeface="Arial" charset="0"/>
              </a:rPr>
              <a:t>101010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Repeat for the next </a:t>
            </a:r>
            <a:r>
              <a:rPr lang="en-US" dirty="0">
                <a:latin typeface="Arial" charset="0"/>
              </a:rPr>
              <a:t>4</a:t>
            </a:r>
            <a:r>
              <a:rPr lang="en-US" dirty="0" smtClean="0">
                <a:latin typeface="Arial" charset="0"/>
              </a:rPr>
              <a:t> characters until you run out.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You’ve saved 25% space at the cost of a little time.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22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>
                <a:latin typeface="Arial" charset="0"/>
              </a:rPr>
              <a:t>Getting the characters back is a similar process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1st (or 4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, 7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, and so on) byte holds char1 and part of char2: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char1 = byte1 &gt;&gt;2;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char2 = (byte1 &lt;&lt; 6) &gt;&gt; 2;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Moving left 6 bits erases the first character and then moving right 2 bits puts the remainder in the right spot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101101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01</a:t>
            </a:r>
            <a:r>
              <a:rPr lang="en-US" dirty="0" smtClean="0">
                <a:latin typeface="Arial" charset="0"/>
              </a:rPr>
              <a:t> -&gt;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01</a:t>
            </a:r>
            <a:r>
              <a:rPr lang="en-US" dirty="0" smtClean="0">
                <a:latin typeface="Arial" charset="0"/>
              </a:rPr>
              <a:t>000000 -&gt; 00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01</a:t>
            </a:r>
            <a:r>
              <a:rPr lang="en-US" dirty="0" smtClean="0">
                <a:latin typeface="Arial" charset="0"/>
              </a:rPr>
              <a:t>0000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5181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Compression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2nd byte holds the rest of char2 and part of char3: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char2 = char2 + (byte2 &gt;&gt;4);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char3 = (byte2 &lt;&lt; 4) &gt;&gt; 2;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3</a:t>
            </a:r>
            <a:r>
              <a:rPr lang="en-US" baseline="30000" dirty="0" smtClean="0">
                <a:latin typeface="Arial" charset="0"/>
              </a:rPr>
              <a:t>rd</a:t>
            </a:r>
            <a:r>
              <a:rPr lang="en-US" dirty="0" smtClean="0">
                <a:latin typeface="Arial" charset="0"/>
              </a:rPr>
              <a:t> byte holds the rest of char3 and all of char4: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char3 </a:t>
            </a:r>
            <a:r>
              <a:rPr lang="en-US" dirty="0">
                <a:latin typeface="Arial" charset="0"/>
              </a:rPr>
              <a:t>= </a:t>
            </a:r>
            <a:r>
              <a:rPr lang="en-US" dirty="0" smtClean="0">
                <a:latin typeface="Arial" charset="0"/>
              </a:rPr>
              <a:t>char3 </a:t>
            </a:r>
            <a:r>
              <a:rPr lang="en-US" dirty="0">
                <a:latin typeface="Arial" charset="0"/>
              </a:rPr>
              <a:t>+ (</a:t>
            </a:r>
            <a:r>
              <a:rPr lang="en-US" dirty="0" smtClean="0">
                <a:latin typeface="Arial" charset="0"/>
              </a:rPr>
              <a:t>byte3 &gt;&gt;6);</a:t>
            </a:r>
            <a:endParaRPr lang="en-US" dirty="0">
              <a:latin typeface="Arial" charset="0"/>
            </a:endParaRP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smtClean="0">
                <a:latin typeface="Arial" charset="0"/>
              </a:rPr>
              <a:t>char4 </a:t>
            </a:r>
            <a:r>
              <a:rPr lang="en-US" dirty="0">
                <a:latin typeface="Arial" charset="0"/>
              </a:rPr>
              <a:t>= (</a:t>
            </a:r>
            <a:r>
              <a:rPr lang="en-US" dirty="0" smtClean="0">
                <a:latin typeface="Arial" charset="0"/>
              </a:rPr>
              <a:t>byte3 </a:t>
            </a:r>
            <a:r>
              <a:rPr lang="en-US" dirty="0">
                <a:latin typeface="Arial" charset="0"/>
              </a:rPr>
              <a:t>&lt;&lt; </a:t>
            </a:r>
            <a:r>
              <a:rPr lang="en-US" dirty="0" smtClean="0">
                <a:latin typeface="Arial" charset="0"/>
              </a:rPr>
              <a:t>2) </a:t>
            </a:r>
            <a:r>
              <a:rPr lang="en-US" dirty="0">
                <a:latin typeface="Arial" charset="0"/>
              </a:rPr>
              <a:t>&gt;&gt; 2;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Rinse and repeat until you run out of bytes.</a:t>
            </a:r>
            <a:endParaRPr lang="en-US" dirty="0"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ENCRYPTION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75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57400" y="936931"/>
            <a:ext cx="57150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Bitwise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C and C++ allow operations on bits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Actually, they work on byte boundaries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data is always assumed to be unsigned integer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Operations on other types may have unpredictable results.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endParaRPr lang="en-US" dirty="0" smtClean="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19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32004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Encryption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Early data in programs was easy to find and read.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Simple encryption works similarly to compression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Use a key that is between 0 and </a:t>
            </a:r>
            <a:r>
              <a:rPr lang="en-US" dirty="0" err="1" smtClean="0">
                <a:latin typeface="Arial" charset="0"/>
              </a:rPr>
              <a:t>maxint</a:t>
            </a:r>
            <a:r>
              <a:rPr lang="en-US" dirty="0" smtClean="0">
                <a:latin typeface="Arial" charset="0"/>
              </a:rPr>
              <a:t> - </a:t>
            </a:r>
            <a:r>
              <a:rPr lang="en-US" dirty="0" err="1" smtClean="0">
                <a:latin typeface="Arial" charset="0"/>
              </a:rPr>
              <a:t>maxchar</a:t>
            </a:r>
            <a:endParaRPr lang="en-US" dirty="0" smtClean="0">
              <a:latin typeface="Arial" charset="0"/>
            </a:endParaRP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Add the key to data bytes to make them unreadable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Subtract the key (if you know it) to make it readable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Unfortunately, a computer can quickly try all possible keys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So, add a step that rotates the bits as well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13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32004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Encryption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Rotation is just a combination of left and right shift</a:t>
            </a:r>
          </a:p>
          <a:p>
            <a:pPr lvl="2">
              <a:lnSpc>
                <a:spcPct val="120000"/>
              </a:lnSpc>
              <a:spcBef>
                <a:spcPct val="30000"/>
              </a:spcBef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data = 103;  </a:t>
            </a:r>
            <a:r>
              <a:rPr lang="en-US" dirty="0">
                <a:latin typeface="Arial" charset="0"/>
              </a:rPr>
              <a:t>// 01100111</a:t>
            </a:r>
            <a:endParaRPr lang="en-US" dirty="0" smtClean="0">
              <a:latin typeface="Arial" charset="0"/>
            </a:endParaRPr>
          </a:p>
          <a:p>
            <a:pPr lvl="2">
              <a:lnSpc>
                <a:spcPct val="120000"/>
              </a:lnSpc>
              <a:spcBef>
                <a:spcPct val="30000"/>
              </a:spcBef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encrypt_data</a:t>
            </a:r>
            <a:r>
              <a:rPr lang="en-US" dirty="0" smtClean="0">
                <a:latin typeface="Arial" charset="0"/>
              </a:rPr>
              <a:t> = (data&lt;&lt;5) + (data&gt;&gt;3)  // 11101100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This multiplies the possibilities by 16: 8 bit positions X 2 (either before or after adding the key)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Still pretty easy for a computer to break but keeps out the casual snoops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37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BIT TEST AND SET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52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Many hardware devices are controlled by registers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Think of a hardware register as a bank of switches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register is ‘memory mapped’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We control the switches by ‘setting’ the bit to 1 or ‘resetting’ the bit to 0.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We can also see what the bits are to see how the device is set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This technique also works for software ‘switches’ if we need to save space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Testing a bit to see if it is set or reset requires a ‘mask’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If our mask has a 1 where we want to test and 0 elsewhere, we can use the &amp; operator to test with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Ex: mask = 00000100  (we want to test the 3</a:t>
            </a:r>
            <a:r>
              <a:rPr lang="en-US" baseline="30000" dirty="0" smtClean="0">
                <a:latin typeface="Arial" charset="0"/>
              </a:rPr>
              <a:t>rd</a:t>
            </a:r>
            <a:r>
              <a:rPr lang="en-US" dirty="0" smtClean="0">
                <a:latin typeface="Arial" charset="0"/>
              </a:rPr>
              <a:t> bit)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_____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__			_____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</a:t>
            </a:r>
            <a:r>
              <a:rPr lang="en-US" dirty="0" smtClean="0">
                <a:latin typeface="Arial" charset="0"/>
              </a:rPr>
              <a:t>__ data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u="sng" dirty="0" smtClean="0">
                <a:latin typeface="Arial" charset="0"/>
              </a:rPr>
              <a:t>&amp;	00000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u="sng" dirty="0" smtClean="0">
                <a:latin typeface="Arial" charset="0"/>
              </a:rPr>
              <a:t>00</a:t>
            </a:r>
            <a:r>
              <a:rPr lang="en-US" dirty="0" smtClean="0">
                <a:latin typeface="Arial" charset="0"/>
              </a:rPr>
              <a:t>		        </a:t>
            </a:r>
            <a:r>
              <a:rPr lang="en-US" u="sng" dirty="0" smtClean="0">
                <a:latin typeface="Arial" charset="0"/>
              </a:rPr>
              <a:t>&amp;	00000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u="sng" dirty="0" smtClean="0">
                <a:latin typeface="Arial" charset="0"/>
              </a:rPr>
              <a:t>00</a:t>
            </a:r>
            <a:r>
              <a:rPr lang="en-US" dirty="0" smtClean="0">
                <a:latin typeface="Arial" charset="0"/>
              </a:rPr>
              <a:t> mask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00000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00			00000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</a:t>
            </a:r>
            <a:r>
              <a:rPr lang="en-US" dirty="0" smtClean="0">
                <a:latin typeface="Arial" charset="0"/>
              </a:rPr>
              <a:t>00 result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other bits in the data don’t matter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977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_____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__			_____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</a:t>
            </a:r>
            <a:r>
              <a:rPr lang="en-US" dirty="0" smtClean="0">
                <a:latin typeface="Arial" charset="0"/>
              </a:rPr>
              <a:t>__ data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u="sng" dirty="0" smtClean="0">
                <a:latin typeface="Arial" charset="0"/>
              </a:rPr>
              <a:t>&amp;	00000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u="sng" dirty="0" smtClean="0">
                <a:latin typeface="Arial" charset="0"/>
              </a:rPr>
              <a:t>00</a:t>
            </a:r>
            <a:r>
              <a:rPr lang="en-US" dirty="0" smtClean="0">
                <a:latin typeface="Arial" charset="0"/>
              </a:rPr>
              <a:t>		        </a:t>
            </a:r>
            <a:r>
              <a:rPr lang="en-US" u="sng" dirty="0" smtClean="0">
                <a:latin typeface="Arial" charset="0"/>
              </a:rPr>
              <a:t>&amp;	00000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u="sng" dirty="0" smtClean="0">
                <a:latin typeface="Arial" charset="0"/>
              </a:rPr>
              <a:t>00</a:t>
            </a:r>
            <a:r>
              <a:rPr lang="en-US" dirty="0" smtClean="0">
                <a:latin typeface="Arial" charset="0"/>
              </a:rPr>
              <a:t> mask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	00000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00			00000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0</a:t>
            </a:r>
            <a:r>
              <a:rPr lang="en-US" dirty="0" smtClean="0">
                <a:latin typeface="Arial" charset="0"/>
              </a:rPr>
              <a:t>00 result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 nonzero result means the bit is set (1)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 zero result means the bit is reset (0)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We can only test one bit at a time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If our mask is 00010010 and we get a non-zero result, which bit (or was it both) was set?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However, sometimes we don’t care which one.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6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Many headers files will define masks for the possible bit positions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bit0mask = </a:t>
            </a:r>
            <a:r>
              <a:rPr lang="en-US" dirty="0">
                <a:latin typeface="Arial" charset="0"/>
              </a:rPr>
              <a:t>1</a:t>
            </a:r>
            <a:r>
              <a:rPr lang="en-US" dirty="0" smtClean="0">
                <a:latin typeface="Arial" charset="0"/>
              </a:rPr>
              <a:t>;  </a:t>
            </a:r>
            <a:r>
              <a:rPr lang="en-US" dirty="0">
                <a:latin typeface="Arial" charset="0"/>
              </a:rPr>
              <a:t>// 00000001</a:t>
            </a:r>
            <a:endParaRPr lang="en-US" dirty="0" smtClean="0">
              <a:latin typeface="Arial" charset="0"/>
            </a:endParaRP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bit1mask = 2;  // </a:t>
            </a:r>
            <a:r>
              <a:rPr lang="en-US" dirty="0">
                <a:latin typeface="Arial" charset="0"/>
              </a:rPr>
              <a:t>00000010</a:t>
            </a:r>
            <a:endParaRPr lang="en-US" dirty="0" smtClean="0">
              <a:latin typeface="Arial" charset="0"/>
            </a:endParaRP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bit2mask = 4;  // 00000100   and so on…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But we can be cleverer: </a:t>
            </a:r>
            <a:r>
              <a:rPr lang="en-US" sz="2100" dirty="0" smtClean="0">
                <a:latin typeface="Arial" charset="0"/>
              </a:rPr>
              <a:t>mask = 00000001;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Now we can use left shift to test any bit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testbit</a:t>
            </a:r>
            <a:r>
              <a:rPr lang="en-US" dirty="0" smtClean="0">
                <a:latin typeface="Arial" charset="0"/>
              </a:rPr>
              <a:t> = 3;  // we want to test the third bit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result = data &amp; (mask&lt;&lt;(</a:t>
            </a:r>
            <a:r>
              <a:rPr lang="en-US" dirty="0" err="1" smtClean="0">
                <a:latin typeface="Arial" charset="0"/>
              </a:rPr>
              <a:t>testbit</a:t>
            </a:r>
            <a:r>
              <a:rPr lang="en-US" dirty="0" smtClean="0">
                <a:latin typeface="Arial" charset="0"/>
              </a:rPr>
              <a:t> – 1));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convention is usually to number the bits from the right starting at 0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So the third bit would actually be bit 2 and we don’t need the subtraction in the last example.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That’s faster and is a big reason the convention was adopted.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shift method of creating a mask is nearly as fast as fetching from memory … sometimes faster.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41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Now we can test a bit, but how to change one?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 same mask works here as well.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If you wish to set the bit, use OR (|)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data | (mask &lt;&lt; 3);  // sets the 4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 bit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It doesn’t matter if the bit was already set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If you wish to reset the bit, subtract the mask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data – (mask &lt;&lt; 3); // resets the 4</a:t>
            </a:r>
            <a:r>
              <a:rPr lang="en-US" baseline="30000" dirty="0" smtClean="0">
                <a:latin typeface="Arial" charset="0"/>
              </a:rPr>
              <a:t>th</a:t>
            </a:r>
            <a:r>
              <a:rPr lang="en-US" dirty="0" smtClean="0">
                <a:latin typeface="Arial" charset="0"/>
              </a:rPr>
              <a:t> bit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But it only works correctly if the bit was set, so test first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01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Unlike testing, we can set or reset multiple bits at a time</a:t>
            </a:r>
          </a:p>
          <a:p>
            <a:pPr marL="640080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mask = 49;  // 00110001 sets/resets bits 0, 4, and 5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Shifting of these masks are generally useless so defining them in a header is the way to go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We can define the bit positions and add them to create any mask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Remember the masks from slide 28?</a:t>
            </a:r>
          </a:p>
          <a:p>
            <a:pPr marL="667512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mask = bit5mask + bit4mask + bit0mask;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6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57400" y="936931"/>
            <a:ext cx="57150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Bitwise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Why bother with bitwise operations?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Data compression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Encryption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Speed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But there’s a price in complexity, flexibility, and maintainability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endParaRPr lang="en-US" dirty="0" smtClean="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01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Back on slide 10, mask building with complement was mentioned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Good if you want to set/reset all except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Mask the bits you wish to except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Use the complement function to get actual mask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mask = 9;  // 00001001 single out bits 3 and 0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~mask;  // 11110110 now all but 3 and 0 are masked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39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438400" y="936928"/>
            <a:ext cx="42672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Bit Test and Set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Suppose you want to flip a bit, no matter what it’s current value.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Then you simply use the XOR operator.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Any mask bit set to 1 flips the data bit.</a:t>
            </a:r>
          </a:p>
          <a:p>
            <a:pPr marL="667512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m = 1: d = 1, r = 0	     d = 0; r = 1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Any mask bit set to 0 leaves the data bit alone</a:t>
            </a:r>
          </a:p>
          <a:p>
            <a:pPr marL="667512" lvl="2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>
                <a:latin typeface="Arial" charset="0"/>
              </a:rPr>
              <a:t>m = </a:t>
            </a:r>
            <a:r>
              <a:rPr lang="en-US" dirty="0" smtClean="0">
                <a:latin typeface="Arial" charset="0"/>
              </a:rPr>
              <a:t>0: </a:t>
            </a:r>
            <a:r>
              <a:rPr lang="en-US" dirty="0">
                <a:latin typeface="Arial" charset="0"/>
              </a:rPr>
              <a:t>d = 1, r = </a:t>
            </a:r>
            <a:r>
              <a:rPr lang="en-US" dirty="0" smtClean="0">
                <a:latin typeface="Arial" charset="0"/>
              </a:rPr>
              <a:t>1	     </a:t>
            </a:r>
            <a:r>
              <a:rPr lang="en-US" dirty="0">
                <a:latin typeface="Arial" charset="0"/>
              </a:rPr>
              <a:t>d = 0; r = 0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8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END OF SECTION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0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SHIFT OPERATORS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57400" y="936931"/>
            <a:ext cx="57150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Shift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Left Shift (&lt;&lt;) moves all bits to the left, padding with 0s.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&lt;&lt; is equivalent to multiplication by powers of 2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But the overflow is lost, so it’s not true multiplication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>
                <a:latin typeface="Arial" charset="0"/>
              </a:rPr>
              <a:t>i</a:t>
            </a:r>
            <a:r>
              <a:rPr lang="en-US" dirty="0" err="1" smtClean="0">
                <a:latin typeface="Arial" charset="0"/>
              </a:rPr>
              <a:t>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num</a:t>
            </a:r>
            <a:r>
              <a:rPr lang="en-US" dirty="0" smtClean="0">
                <a:latin typeface="Arial" charset="0"/>
              </a:rPr>
              <a:t> = 4;			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// 00000100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err="1">
                <a:latin typeface="Arial" charset="0"/>
              </a:rPr>
              <a:t>i</a:t>
            </a:r>
            <a:r>
              <a:rPr lang="en-US" dirty="0" err="1" smtClean="0">
                <a:latin typeface="Arial" charset="0"/>
              </a:rPr>
              <a:t>nt</a:t>
            </a:r>
            <a:r>
              <a:rPr lang="en-US" dirty="0" smtClean="0">
                <a:latin typeface="Arial" charset="0"/>
              </a:rPr>
              <a:t> result;			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// ??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result = </a:t>
            </a:r>
            <a:r>
              <a:rPr lang="en-US" dirty="0" err="1" smtClean="0">
                <a:latin typeface="Arial" charset="0"/>
              </a:rPr>
              <a:t>num</a:t>
            </a:r>
            <a:r>
              <a:rPr lang="en-US" dirty="0" smtClean="0">
                <a:latin typeface="Arial" charset="0"/>
              </a:rPr>
              <a:t> &lt;&lt; </a:t>
            </a:r>
            <a:r>
              <a:rPr lang="en-US" dirty="0">
                <a:latin typeface="Arial" charset="0"/>
              </a:rPr>
              <a:t>3</a:t>
            </a:r>
            <a:r>
              <a:rPr lang="en-US" dirty="0" smtClean="0">
                <a:latin typeface="Arial" charset="0"/>
              </a:rPr>
              <a:t>;		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// 00100000 = 32 </a:t>
            </a:r>
          </a:p>
          <a:p>
            <a:pPr marL="0" indent="0">
              <a:lnSpc>
                <a:spcPct val="120000"/>
              </a:lnSpc>
              <a:spcBef>
                <a:spcPct val="30000"/>
              </a:spcBef>
              <a:buNone/>
            </a:pPr>
            <a:endParaRPr lang="en-US" dirty="0" smtClean="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3000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07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057400" y="936931"/>
            <a:ext cx="57150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Shift Operators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Right Shift (&gt;&gt;) moves all bits to the right.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Unsigned numbers are padded with 0s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Signed numbers </a:t>
            </a:r>
            <a:r>
              <a:rPr lang="en-US" dirty="0" smtClean="0">
                <a:solidFill>
                  <a:srgbClr val="FF0000"/>
                </a:solidFill>
                <a:latin typeface="Arial" charset="0"/>
              </a:rPr>
              <a:t>may</a:t>
            </a:r>
            <a:r>
              <a:rPr lang="en-US" dirty="0" smtClean="0">
                <a:latin typeface="Arial" charset="0"/>
              </a:rPr>
              <a:t> preserve sign.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Can be thought of as division by powers of 2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Same limitations as multiplication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endParaRPr lang="en-US" dirty="0" smtClean="0">
              <a:latin typeface="Arial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0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COMPLEMENT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2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47800" y="936929"/>
            <a:ext cx="6705600" cy="547687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tx1"/>
                </a:solidFill>
              </a:rPr>
              <a:t>Complement Operator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533400" y="1865618"/>
            <a:ext cx="8001000" cy="39624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E4F5FF"/>
                </a:solidFill>
              </a14:hiddenFill>
            </a:ext>
          </a:extLst>
        </p:spPr>
        <p:txBody>
          <a:bodyPr/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Complement (~) flips all bits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Not the same as logical NOT (!)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!00011000 = 0, ~00011000 = 11100111</a:t>
            </a:r>
          </a:p>
          <a:p>
            <a:pPr lvl="1"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!0 = 1, ~0 = 11111111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Useful for finding max unsigned integer value</a:t>
            </a:r>
          </a:p>
          <a:p>
            <a:pPr marL="365760" lvl="1" indent="0">
              <a:lnSpc>
                <a:spcPct val="120000"/>
              </a:lnSpc>
              <a:spcBef>
                <a:spcPct val="30000"/>
              </a:spcBef>
              <a:buNone/>
            </a:pPr>
            <a:r>
              <a:rPr lang="en-US" dirty="0" smtClean="0">
                <a:latin typeface="Arial" charset="0"/>
              </a:rPr>
              <a:t>long </a:t>
            </a:r>
            <a:r>
              <a:rPr lang="en-US" dirty="0" err="1" smtClean="0">
                <a:latin typeface="Arial" charset="0"/>
              </a:rPr>
              <a:t>int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 err="1" smtClean="0">
                <a:latin typeface="Arial" charset="0"/>
              </a:rPr>
              <a:t>maxval</a:t>
            </a:r>
            <a:r>
              <a:rPr lang="en-US" dirty="0" smtClean="0">
                <a:latin typeface="Arial" charset="0"/>
              </a:rPr>
              <a:t> = ~0;	// ?? depends on system</a:t>
            </a:r>
          </a:p>
          <a:p>
            <a:pPr>
              <a:lnSpc>
                <a:spcPct val="120000"/>
              </a:lnSpc>
              <a:spcBef>
                <a:spcPct val="30000"/>
              </a:spcBef>
            </a:pPr>
            <a:r>
              <a:rPr lang="en-US" dirty="0" smtClean="0">
                <a:latin typeface="Arial" charset="0"/>
              </a:rPr>
              <a:t>Good for building masks (more later)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9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Bitwise Operators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000" dirty="0" smtClean="0"/>
              <a:t>LOGICAL OPERATORS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5FE9A-FACB-4DDB-8BE4-A1EA913D65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1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17369</TotalTime>
  <Words>1454</Words>
  <Application>Microsoft Office PowerPoint</Application>
  <PresentationFormat>On-screen Show (4:3)</PresentationFormat>
  <Paragraphs>254</Paragraphs>
  <Slides>32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Constantia</vt:lpstr>
      <vt:lpstr>Wingdings 2</vt:lpstr>
      <vt:lpstr>Flow</vt:lpstr>
      <vt:lpstr>CS-200 </vt:lpstr>
      <vt:lpstr>PowerPoint Presentation</vt:lpstr>
      <vt:lpstr>PowerPoint Presentation</vt:lpstr>
      <vt:lpstr>Bitwise Operators</vt:lpstr>
      <vt:lpstr>PowerPoint Presentation</vt:lpstr>
      <vt:lpstr>PowerPoint Presentation</vt:lpstr>
      <vt:lpstr>Bitwise Operators</vt:lpstr>
      <vt:lpstr>PowerPoint Presentation</vt:lpstr>
      <vt:lpstr>Bitwise Operators</vt:lpstr>
      <vt:lpstr>PowerPoint Presentation</vt:lpstr>
      <vt:lpstr>PowerPoint Presentation</vt:lpstr>
      <vt:lpstr>PowerPoint Presentation</vt:lpstr>
      <vt:lpstr>Bitwise Operators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Bitwise Operators</vt:lpstr>
      <vt:lpstr>PowerPoint Presentation</vt:lpstr>
      <vt:lpstr>PowerPoint Presentation</vt:lpstr>
      <vt:lpstr>Bitwise Operators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Bitwise Operators</vt:lpstr>
    </vt:vector>
  </TitlesOfParts>
  <Company>Flion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CS-200</dc:title>
  <dc:creator>Patrick Kelley</dc:creator>
  <cp:lastModifiedBy>Patrick Kelley</cp:lastModifiedBy>
  <cp:revision>140</cp:revision>
  <dcterms:created xsi:type="dcterms:W3CDTF">2011-11-02T20:49:24Z</dcterms:created>
  <dcterms:modified xsi:type="dcterms:W3CDTF">2015-02-02T17:41:00Z</dcterms:modified>
</cp:coreProperties>
</file>