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2" r:id="rId6"/>
    <p:sldId id="283" r:id="rId7"/>
    <p:sldId id="291" r:id="rId8"/>
    <p:sldId id="292" r:id="rId9"/>
    <p:sldId id="285" r:id="rId10"/>
    <p:sldId id="286" r:id="rId11"/>
    <p:sldId id="287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68" r:id="rId22"/>
    <p:sldId id="289" r:id="rId23"/>
    <p:sldId id="270" r:id="rId24"/>
    <p:sldId id="290" r:id="rId25"/>
    <p:sldId id="274" r:id="rId26"/>
    <p:sldId id="27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4660"/>
  </p:normalViewPr>
  <p:slideViewPr>
    <p:cSldViewPr>
      <p:cViewPr>
        <p:scale>
          <a:sx n="132" d="100"/>
          <a:sy n="132" d="100"/>
        </p:scale>
        <p:origin x="-4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9F79-F255-4F62-8585-4A104E3FD31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A267-0F21-4FED-9E20-E7566D2C2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We should change this slide. This looks like all we’re doing is copying designs from previous years.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A267-0F21-4FED-9E20-E7566D2C28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A267-0F21-4FED-9E20-E7566D2C28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A5143C-BE1A-45A1-9F20-ECB9B2F016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6394F10-D866-41E5-8253-5692EF095EB2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Chase Beatty (Team Leader)</a:t>
            </a:r>
          </a:p>
          <a:p>
            <a:r>
              <a:rPr lang="en-US" sz="2400" dirty="0" smtClean="0"/>
              <a:t>Brian Martinez (Organizer)</a:t>
            </a:r>
          </a:p>
          <a:p>
            <a:r>
              <a:rPr lang="en-US" sz="2400" dirty="0" smtClean="0"/>
              <a:t>Mohammed Ramadan (Financial Officer)</a:t>
            </a:r>
          </a:p>
          <a:p>
            <a:r>
              <a:rPr lang="en-US" sz="2400" dirty="0" err="1" smtClean="0"/>
              <a:t>Noe</a:t>
            </a:r>
            <a:r>
              <a:rPr lang="en-US" sz="2400" dirty="0" smtClean="0"/>
              <a:t> Caro (Historian)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r>
              <a:rPr lang="en-US" sz="9600" dirty="0" smtClean="0"/>
              <a:t>SAE AERO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0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Fuselage design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79248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Monokote wrapped around ribs</a:t>
            </a:r>
          </a:p>
          <a:p>
            <a:endParaRPr lang="en-US" dirty="0"/>
          </a:p>
          <a:p>
            <a:r>
              <a:rPr lang="en-US" dirty="0" smtClean="0"/>
              <a:t>Hard to mount wings</a:t>
            </a:r>
          </a:p>
          <a:p>
            <a:endParaRPr lang="en-US" dirty="0"/>
          </a:p>
          <a:p>
            <a:r>
              <a:rPr lang="en-US" dirty="0" smtClean="0"/>
              <a:t>Lighter weight </a:t>
            </a:r>
            <a:r>
              <a:rPr lang="en-US" dirty="0" smtClean="0"/>
              <a:t>than </a:t>
            </a:r>
            <a:r>
              <a:rPr lang="en-US" dirty="0" smtClean="0"/>
              <a:t>Balsa shell</a:t>
            </a:r>
          </a:p>
          <a:p>
            <a:endParaRPr lang="en-US" dirty="0" smtClean="0"/>
          </a:p>
          <a:p>
            <a:r>
              <a:rPr lang="en-US" dirty="0" smtClean="0"/>
              <a:t>Weaker fuselage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Angled tail end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5410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68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dirty="0" smtClean="0"/>
              <a:t>Fuselage design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400" y="1752600"/>
            <a:ext cx="3200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Combination of first two designs</a:t>
            </a:r>
          </a:p>
          <a:p>
            <a:endParaRPr lang="en-US" dirty="0" smtClean="0"/>
          </a:p>
          <a:p>
            <a:r>
              <a:rPr lang="en-US" dirty="0" smtClean="0"/>
              <a:t>Solid balsa shell for easy wing mount</a:t>
            </a:r>
          </a:p>
          <a:p>
            <a:endParaRPr lang="en-US" dirty="0"/>
          </a:p>
          <a:p>
            <a:r>
              <a:rPr lang="en-US" dirty="0" smtClean="0"/>
              <a:t>Monokote for tail end for lighter weight</a:t>
            </a:r>
          </a:p>
          <a:p>
            <a:endParaRPr lang="en-US" dirty="0"/>
          </a:p>
          <a:p>
            <a:r>
              <a:rPr lang="en-US" dirty="0" smtClean="0"/>
              <a:t>Angled tail end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486400" cy="39198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43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Aerodynamics analysis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Airfoil 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Research </a:t>
            </a:r>
          </a:p>
          <a:p>
            <a:pPr marL="0" indent="0" algn="ctr">
              <a:buNone/>
            </a:pPr>
            <a:r>
              <a:rPr lang="en-US" dirty="0"/>
              <a:t>Previous teams selection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/>
              <a:t>2010 – E 423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/>
              <a:t>2009 – E 423</a:t>
            </a:r>
          </a:p>
          <a:p>
            <a:pPr marL="0" indent="0" algn="ctr">
              <a:buNone/>
            </a:pPr>
            <a:r>
              <a:rPr lang="en-US" dirty="0" smtClean="0"/>
              <a:t>Common airfoil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E 423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Clark Y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Our </a:t>
            </a:r>
            <a:r>
              <a:rPr lang="en-US" dirty="0" smtClean="0"/>
              <a:t>selection for aerodynamics analysis and </a:t>
            </a:r>
            <a:r>
              <a:rPr lang="en-US" dirty="0" err="1" smtClean="0"/>
              <a:t>comparsion</a:t>
            </a:r>
            <a:r>
              <a:rPr lang="en-US" dirty="0" smtClean="0"/>
              <a:t> </a:t>
            </a:r>
            <a:endParaRPr lang="en-US" dirty="0"/>
          </a:p>
          <a:p>
            <a:pPr algn="ctr">
              <a:buFont typeface="Wingdings" pitchFamily="2" charset="2"/>
              <a:buChar char="Ø"/>
            </a:pPr>
            <a:r>
              <a:rPr lang="en-US" dirty="0"/>
              <a:t>E 423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/>
              <a:t>Clark 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0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Key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9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L</a:t>
                </a:r>
                <a:r>
                  <a:rPr lang="en-US" dirty="0">
                    <a:latin typeface="Calibri" pitchFamily="34" charset="0"/>
                  </a:rPr>
                  <a:t> – Lift </a:t>
                </a:r>
                <a:r>
                  <a:rPr lang="en-US" dirty="0" smtClean="0">
                    <a:latin typeface="Calibri" pitchFamily="34" charset="0"/>
                  </a:rPr>
                  <a:t>Coefficient ,  </a:t>
                </a:r>
                <a:r>
                  <a:rPr lang="en-US" dirty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d</a:t>
                </a:r>
                <a:r>
                  <a:rPr lang="en-US" dirty="0">
                    <a:latin typeface="Calibri" pitchFamily="34" charset="0"/>
                  </a:rPr>
                  <a:t> – Drag </a:t>
                </a:r>
                <a:r>
                  <a:rPr lang="en-US" dirty="0" smtClean="0">
                    <a:latin typeface="Calibri" pitchFamily="34" charset="0"/>
                  </a:rPr>
                  <a:t>Coefficient ,  Stall , α </a:t>
                </a:r>
                <a:r>
                  <a:rPr lang="en-US" dirty="0">
                    <a:latin typeface="Calibri" pitchFamily="34" charset="0"/>
                  </a:rPr>
                  <a:t>– Angle of </a:t>
                </a:r>
                <a:r>
                  <a:rPr lang="en-US" dirty="0" smtClean="0">
                    <a:latin typeface="Calibri" pitchFamily="34" charset="0"/>
                  </a:rPr>
                  <a:t>Attack (</a:t>
                </a:r>
                <a:r>
                  <a:rPr lang="en-US" dirty="0" err="1" smtClean="0">
                    <a:latin typeface="Calibri" pitchFamily="34" charset="0"/>
                  </a:rPr>
                  <a:t>AoA</a:t>
                </a:r>
                <a:r>
                  <a:rPr lang="en-US" dirty="0" smtClean="0">
                    <a:latin typeface="Calibri" pitchFamily="34" charset="0"/>
                  </a:rPr>
                  <a:t>) </a:t>
                </a: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err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b="0" i="0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Calibri" pitchFamily="34" charset="0"/>
                  </a:rPr>
                  <a:t>Lift to </a:t>
                </a:r>
                <a:r>
                  <a:rPr lang="en-US" dirty="0">
                    <a:latin typeface="Calibri" pitchFamily="34" charset="0"/>
                  </a:rPr>
                  <a:t>D</a:t>
                </a:r>
                <a:r>
                  <a:rPr lang="en-US" dirty="0" smtClean="0">
                    <a:latin typeface="Calibri" pitchFamily="34" charset="0"/>
                  </a:rPr>
                  <a:t>rag Ratio </a:t>
                </a:r>
                <a:endParaRPr lang="en-US" dirty="0"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" name="Sub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  <a:blipFill rotWithShape="1">
                <a:blip r:embed="rId2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22" descr="http://www.free-online-private-pilot-ground-school.com/images/forces_airfoil.gif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724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78294" y="3200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Stall:</a:t>
            </a:r>
            <a:r>
              <a:rPr lang="en-US" dirty="0" smtClean="0"/>
              <a:t> is a sudden drop in the lift coefficient  when reaching a critical </a:t>
            </a:r>
            <a:r>
              <a:rPr lang="en-US" dirty="0" err="1" smtClean="0"/>
              <a:t>AoA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533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   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43000"/>
            <a:ext cx="8153400" cy="49831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(Lift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47800"/>
            <a:ext cx="60959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576586" y="5239435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84341" y="1447800"/>
                <a:ext cx="2111475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Max </a:t>
                </a:r>
                <a:r>
                  <a:rPr lang="en-US" dirty="0" err="1" smtClean="0"/>
                  <a:t>Cl</a:t>
                </a:r>
                <a:r>
                  <a:rPr lang="en-US" dirty="0" smtClean="0"/>
                  <a:t> = 1.89 at 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Stall beginning at12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Max </a:t>
                </a:r>
                <a:r>
                  <a:rPr lang="en-US" dirty="0" err="1"/>
                  <a:t>Cl</a:t>
                </a:r>
                <a:r>
                  <a:rPr lang="en-US" dirty="0"/>
                  <a:t> = </a:t>
                </a:r>
                <a:r>
                  <a:rPr lang="en-US" dirty="0" smtClean="0"/>
                  <a:t>1.39 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Stall </a:t>
                </a:r>
                <a:r>
                  <a:rPr lang="en-US" dirty="0" smtClean="0"/>
                  <a:t>around </a:t>
                </a:r>
                <a:r>
                  <a:rPr lang="en-US" dirty="0"/>
                  <a:t>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to 15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41" y="1447800"/>
                <a:ext cx="2111475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312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2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5867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38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(Drag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   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00800" y="1219200"/>
                <a:ext cx="4572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Cd= 0.035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Cd = 0.02 at 9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Cd= </a:t>
                </a:r>
                <a:r>
                  <a:rPr lang="en-US" dirty="0" smtClean="0"/>
                  <a:t>0.030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Cd = </a:t>
                </a:r>
                <a:r>
                  <a:rPr lang="en-US" dirty="0" smtClean="0"/>
                  <a:t>0.015 </a:t>
                </a:r>
                <a:r>
                  <a:rPr lang="en-US" dirty="0"/>
                  <a:t>at 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219200"/>
                <a:ext cx="45720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201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24600" y="52578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945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019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  (Lift to Drag Ratio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576586" y="5315635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6576586" y="1219200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 423</a:t>
            </a:r>
          </a:p>
          <a:p>
            <a:r>
              <a:rPr lang="en-US" dirty="0" smtClean="0"/>
              <a:t>L/D max = 97 at 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Clark Y </a:t>
            </a:r>
          </a:p>
          <a:p>
            <a:r>
              <a:rPr lang="en-US" dirty="0" smtClean="0"/>
              <a:t>L/D max = 79 at </a:t>
            </a:r>
            <a:r>
              <a:rPr lang="en-US" dirty="0"/>
              <a:t>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Maximum L/D is an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important parameter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airfoil performance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efficiency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Airfoil Design  </a:t>
            </a:r>
            <a:endParaRPr lang="en-US" sz="35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867400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19"/>
          <p:cNvSpPr>
            <a:spLocks noGrp="1"/>
          </p:cNvSpPr>
          <p:nvPr>
            <p:ph sz="half" idx="4294967295"/>
          </p:nvPr>
        </p:nvSpPr>
        <p:spPr>
          <a:xfrm>
            <a:off x="381000" y="3810000"/>
            <a:ext cx="8153400" cy="1173163"/>
          </a:xfrm>
          <a:prstGeom prst="rect">
            <a:avLst/>
          </a:prstGeom>
        </p:spPr>
        <p:txBody>
          <a:bodyPr/>
          <a:lstStyle/>
          <a:p>
            <a:pPr marL="457200" lvl="1" indent="0">
              <a:buSzPct val="75000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SzPct val="75000"/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58674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371600"/>
            <a:ext cx="2573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SolidWorks</a:t>
            </a:r>
            <a:r>
              <a:rPr lang="en-US" dirty="0" smtClean="0"/>
              <a:t> &amp;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4 lightening  holes</a:t>
            </a:r>
          </a:p>
          <a:p>
            <a:endParaRPr lang="en-US" dirty="0"/>
          </a:p>
          <a:p>
            <a:r>
              <a:rPr lang="en-US" dirty="0" smtClean="0"/>
              <a:t>3 spar locations </a:t>
            </a:r>
          </a:p>
          <a:p>
            <a:endParaRPr lang="en-US" dirty="0"/>
          </a:p>
          <a:p>
            <a:r>
              <a:rPr lang="en-US" dirty="0" smtClean="0"/>
              <a:t>Initial chord = 13 inches</a:t>
            </a:r>
          </a:p>
          <a:p>
            <a:endParaRPr lang="en-US" dirty="0"/>
          </a:p>
          <a:p>
            <a:r>
              <a:rPr lang="en-US" dirty="0" smtClean="0"/>
              <a:t>Max thickness = 1.63 inches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</a:t>
            </a:r>
            <a:r>
              <a:rPr lang="en-US" dirty="0" err="1" smtClean="0"/>
              <a:t>Planform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3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Rectangular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500" dirty="0" smtClean="0"/>
              <a:t>Ideal for low speed</a:t>
            </a:r>
            <a:endParaRPr lang="en-US" sz="2500" dirty="0"/>
          </a:p>
          <a:p>
            <a:pPr>
              <a:buFont typeface="Wingdings" pitchFamily="2" charset="2"/>
              <a:buNone/>
            </a:pPr>
            <a:r>
              <a:rPr lang="en-US" sz="2500" dirty="0"/>
              <a:t>	</a:t>
            </a:r>
            <a:r>
              <a:rPr lang="en-US" sz="2500" dirty="0" smtClean="0"/>
              <a:t>Ease to construct</a:t>
            </a:r>
            <a:endParaRPr lang="en-US" sz="2800" dirty="0"/>
          </a:p>
          <a:p>
            <a:r>
              <a:rPr lang="en-US" sz="2800" dirty="0" smtClean="0"/>
              <a:t>Tapered</a:t>
            </a:r>
          </a:p>
          <a:p>
            <a:pPr marL="0" indent="0">
              <a:buNone/>
            </a:pPr>
            <a:r>
              <a:rPr lang="en-US" sz="2500" dirty="0" smtClean="0"/>
              <a:t>     Harder to construct 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Good for high speed</a:t>
            </a:r>
            <a:endParaRPr lang="en-US" sz="2500" dirty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76742318"/>
              </p:ext>
            </p:extLst>
          </p:nvPr>
        </p:nvGraphicFramePr>
        <p:xfrm>
          <a:off x="5181600" y="1752600"/>
          <a:ext cx="277466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4" imgW="2381582" imgH="390580" progId="Paint.Picture">
                  <p:embed/>
                </p:oleObj>
              </mc:Choice>
              <mc:Fallback>
                <p:oleObj name="Bitmap Image" r:id="rId4" imgW="2381582" imgH="390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52600"/>
                        <a:ext cx="277466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25738440"/>
              </p:ext>
            </p:extLst>
          </p:nvPr>
        </p:nvGraphicFramePr>
        <p:xfrm>
          <a:off x="5257800" y="3352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6" imgW="2553056" imgH="495369" progId="Paint.Picture">
                  <p:embed/>
                </p:oleObj>
              </mc:Choice>
              <mc:Fallback>
                <p:oleObj name="Bitmap Image" r:id="rId6" imgW="2553056" imgH="495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52800"/>
                        <a:ext cx="2667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57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600200"/>
                <a:ext cx="8001000" cy="4114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      Initial Dimensions </a:t>
                </a:r>
              </a:p>
              <a:p>
                <a:r>
                  <a:rPr lang="en-US" dirty="0" smtClean="0"/>
                  <a:t>Wing span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90</m:t>
                    </m:r>
                  </m:oMath>
                </a14:m>
                <a:r>
                  <a:rPr lang="en-US" dirty="0" smtClean="0"/>
                  <a:t> inches</a:t>
                </a:r>
              </a:p>
              <a:p>
                <a:r>
                  <a:rPr lang="en-US" dirty="0" smtClean="0"/>
                  <a:t>Wing chord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13</m:t>
                    </m:r>
                  </m:oMath>
                </a14:m>
                <a:r>
                  <a:rPr lang="en-US" dirty="0" smtClean="0"/>
                  <a:t> inches</a:t>
                </a:r>
              </a:p>
              <a:p>
                <a:r>
                  <a:rPr lang="en-US" dirty="0" smtClean="0"/>
                  <a:t>Area = span X chord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1170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Aspect ratio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𝑠𝑝𝑎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𝑎𝑟𝑒𝑎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:r>
                  <a:rPr lang="en-US" dirty="0" smtClean="0">
                    <a:latin typeface="Cambria" pitchFamily="18" charset="0"/>
                  </a:rPr>
                  <a:t>6.9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AR for low speed = 6 or greater </a:t>
                </a:r>
                <a:r>
                  <a:rPr lang="en-US" sz="1100" dirty="0" smtClean="0">
                    <a:latin typeface="Cambria" pitchFamily="18" charset="0"/>
                  </a:rPr>
                  <a:t>(John D. Anderson, Jr.)</a:t>
                </a:r>
              </a:p>
              <a:p>
                <a:pPr marL="0" indent="0">
                  <a:buNone/>
                </a:pPr>
                <a:r>
                  <a:rPr lang="en-US" sz="1100" dirty="0" smtClean="0">
                    <a:latin typeface="Cambria" pitchFamily="18" charset="0"/>
                  </a:rPr>
                  <a:t> </a:t>
                </a:r>
                <a:r>
                  <a:rPr lang="en-US" dirty="0" smtClean="0">
                    <a:latin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0" dirty="0" smtClean="0"/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)=0.9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𝑠𝑡𝑎𝑙𝑙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2000" dirty="0" smtClean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𝐴𝑝</m:t>
                        </m:r>
                      </m:den>
                    </m:f>
                    <m:r>
                      <a:rPr lang="en-US" sz="20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</a:rPr>
                      <m:t>ρ</m:t>
                    </m:r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𝑠𝑡𝑎𝑙𝑙</m:t>
                                </m:r>
                              </m:sub>
                            </m:sSub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8001000" cy="4114800"/>
              </a:xfrm>
              <a:blipFill rotWithShape="1">
                <a:blip r:embed="rId2"/>
                <a:stretch>
                  <a:fillRect l="-305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Dimension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3962400"/>
            <a:ext cx="7924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Wing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4400" dirty="0" smtClean="0"/>
              <a:t>CUSTOMER description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63915"/>
            <a:ext cx="381000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Dr. John Tester</a:t>
            </a:r>
          </a:p>
          <a:p>
            <a:pPr lvl="1"/>
            <a:r>
              <a:rPr lang="en-US" sz="2400" dirty="0"/>
              <a:t>SAE advisor since </a:t>
            </a:r>
            <a:r>
              <a:rPr lang="en-US" sz="2400" dirty="0" smtClean="0"/>
              <a:t>2000</a:t>
            </a:r>
            <a:endParaRPr lang="en-US" sz="2400" dirty="0"/>
          </a:p>
          <a:p>
            <a:r>
              <a:rPr lang="en-US" sz="2400" dirty="0" smtClean="0"/>
              <a:t>Judges </a:t>
            </a:r>
            <a:r>
              <a:rPr lang="en-US" sz="2400" dirty="0"/>
              <a:t>at AERO competition</a:t>
            </a:r>
          </a:p>
          <a:p>
            <a:r>
              <a:rPr lang="en-US" sz="2400" dirty="0" smtClean="0"/>
              <a:t>Academic advisor</a:t>
            </a:r>
          </a:p>
          <a:p>
            <a:pPr lvl="1"/>
            <a:r>
              <a:rPr lang="en-US" sz="2400" dirty="0" smtClean="0"/>
              <a:t>Dr. Tom Acker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429000" cy="351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15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Static </a:t>
            </a:r>
            <a:r>
              <a:rPr lang="en-US" dirty="0" smtClean="0"/>
              <a:t>analysis for load distributions </a:t>
            </a:r>
          </a:p>
          <a:p>
            <a:r>
              <a:rPr lang="en-US" dirty="0" smtClean="0"/>
              <a:t> Mechanics </a:t>
            </a:r>
            <a:r>
              <a:rPr lang="en-US" dirty="0"/>
              <a:t>of </a:t>
            </a:r>
            <a:r>
              <a:rPr lang="en-US" dirty="0" smtClean="0"/>
              <a:t>materials for yield    strength.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 Wing analysis </a:t>
            </a:r>
          </a:p>
          <a:p>
            <a:r>
              <a:rPr lang="en-US" sz="1700" dirty="0" smtClean="0"/>
              <a:t>  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36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/>
          <a:lstStyle/>
          <a:p>
            <a:r>
              <a:rPr lang="en-US" sz="2400" dirty="0" smtClean="0"/>
              <a:t>Tail dragger or Tricycle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COG</a:t>
            </a:r>
          </a:p>
          <a:p>
            <a:endParaRPr lang="en-US" sz="2400" dirty="0"/>
          </a:p>
          <a:p>
            <a:r>
              <a:rPr lang="en-US" sz="2400" dirty="0" smtClean="0"/>
              <a:t>Takeoff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Landing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819400" cy="19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41235"/>
            <a:ext cx="2819400" cy="18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572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</m:oMath>
                </a14:m>
                <a:r>
                  <a:rPr lang="en-US" sz="1400" dirty="0" smtClean="0"/>
                  <a:t> = Takeoff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r>
                  <a:rPr lang="en-US" sz="1400" dirty="0" smtClean="0"/>
                  <a:t> = Stall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𝐿𝑎𝑛𝑑𝑖𝑛𝑔</m:t>
                        </m:r>
                      </m:sub>
                    </m:sSub>
                  </m:oMath>
                </a14:m>
                <a:r>
                  <a:rPr lang="en-US" sz="1400" dirty="0" smtClean="0"/>
                  <a:t> = Landing Distance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</m:oMath>
                </a14:m>
                <a:r>
                  <a:rPr lang="en-US" sz="1400" dirty="0" smtClean="0"/>
                  <a:t> = Touchdown Velocity</a:t>
                </a:r>
                <a:endParaRPr lang="en-US" sz="1400" dirty="0"/>
              </a:p>
              <a:p>
                <a:r>
                  <a:rPr lang="en-US" sz="1400" dirty="0" smtClean="0"/>
                  <a:t>W = Weight</a:t>
                </a:r>
              </a:p>
              <a:p>
                <a:pPr marL="3429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Maximum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Coefficient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of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Lift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</m:oMath>
                </a14:m>
                <a:endParaRPr lang="en-US" sz="1400" dirty="0" smtClean="0"/>
              </a:p>
              <a:p>
                <a:pPr marL="342900" lvl="1" indent="-342900"/>
                <a:r>
                  <a:rPr lang="el-GR" sz="1400" dirty="0" smtClean="0"/>
                  <a:t>ρ</a:t>
                </a:r>
                <a:r>
                  <a:rPr lang="en-US" sz="1400" dirty="0" smtClean="0"/>
                  <a:t> = Air Density</a:t>
                </a:r>
              </a:p>
              <a:p>
                <a:pPr marL="342900" lvl="1" indent="-342900"/>
                <a:r>
                  <a:rPr lang="en-US" sz="1400" dirty="0" smtClean="0"/>
                  <a:t>A = Constant</a:t>
                </a:r>
              </a:p>
              <a:p>
                <a:pPr marL="342900" lvl="1" indent="-342900"/>
                <a:r>
                  <a:rPr lang="en-US" sz="1400" dirty="0" smtClean="0"/>
                  <a:t>B = Constant</a:t>
                </a:r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l="-327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828800"/>
                <a:ext cx="3733800" cy="3505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𝐿𝑎𝑛𝑑𝑖𝑛𝑔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=1.3∗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828800"/>
                <a:ext cx="3733800" cy="3505200"/>
              </a:xfrm>
              <a:blipFill rotWithShape="1">
                <a:blip r:embed="rId3"/>
                <a:stretch>
                  <a:fillRect l="-65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 and landing calculations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70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9400" y="1524000"/>
            <a:ext cx="7924800" cy="4343400"/>
          </a:xfrm>
        </p:spPr>
        <p:txBody>
          <a:bodyPr/>
          <a:lstStyle/>
          <a:p>
            <a:r>
              <a:rPr lang="en-US" dirty="0" smtClean="0"/>
              <a:t>OS .61 FX</a:t>
            </a:r>
          </a:p>
          <a:p>
            <a:endParaRPr lang="en-US" dirty="0" smtClean="0"/>
          </a:p>
          <a:p>
            <a:r>
              <a:rPr lang="en-US" dirty="0" smtClean="0"/>
              <a:t>Required for regular class at SAE competition</a:t>
            </a:r>
          </a:p>
          <a:p>
            <a:endParaRPr lang="en-US" dirty="0" smtClean="0"/>
          </a:p>
          <a:p>
            <a:r>
              <a:rPr lang="en-US" dirty="0" smtClean="0"/>
              <a:t>19.4 </a:t>
            </a:r>
            <a:r>
              <a:rPr lang="en-US" dirty="0" err="1" smtClean="0"/>
              <a:t>oz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2,000 – 17,000 RPM</a:t>
            </a:r>
          </a:p>
          <a:p>
            <a:endParaRPr lang="en-US" dirty="0" smtClean="0"/>
          </a:p>
          <a:p>
            <a:r>
              <a:rPr lang="en-US" dirty="0" smtClean="0"/>
              <a:t>1.90 HP @ 16,000 RPM</a:t>
            </a:r>
          </a:p>
          <a:p>
            <a:endParaRPr lang="en-US" dirty="0"/>
          </a:p>
          <a:p>
            <a:r>
              <a:rPr lang="en-US" dirty="0" smtClean="0"/>
              <a:t>Research for equations involving the engine still in progress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03" y="2286000"/>
            <a:ext cx="35530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921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971800" cy="109728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Tail End selection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971800" cy="4114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did research on three different tail sections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Convectional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T-Tail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Cruciform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will use a Convectional tail with a NACA-0012 airfoil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Easy to manufacture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Vertical tail will have a taper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NACA airfoil </a:t>
            </a:r>
            <a:r>
              <a:rPr lang="en-US" smtClean="0"/>
              <a:t>is popular </a:t>
            </a:r>
            <a:r>
              <a:rPr lang="en-US" dirty="0" smtClean="0"/>
              <a:t>and should provide necessary stability</a:t>
            </a:r>
          </a:p>
        </p:txBody>
      </p:sp>
      <p:pic>
        <p:nvPicPr>
          <p:cNvPr id="2050" name="Picture 2" descr="\\EGRSHARES\Homes\nac49\Desktop\three types of tail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186901"/>
            <a:ext cx="5111750" cy="20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42672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</a:t>
            </a:r>
            <a:r>
              <a:rPr lang="en-US" sz="800" dirty="0" err="1" smtClean="0"/>
              <a:t>Raymer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1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951910"/>
            <a:ext cx="4038600" cy="3048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 Aspect Ratio of  4 will be used for the horizontal tail </a:t>
            </a:r>
            <a:r>
              <a:rPr lang="en-US" dirty="0" smtClean="0"/>
              <a:t>section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This horizontal span will be about 29 in with a chord of 7.5 </a:t>
            </a:r>
            <a:r>
              <a:rPr lang="en-US" dirty="0" smtClean="0"/>
              <a:t>in</a:t>
            </a:r>
            <a:endParaRPr lang="en-US" dirty="0" smtClean="0"/>
          </a:p>
          <a:p>
            <a:r>
              <a:rPr lang="en-US" dirty="0" smtClean="0"/>
              <a:t>There will be no taper in the horizontal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24400" y="1749711"/>
                <a:ext cx="4038600" cy="32765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Span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𝐴𝑅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24400" y="1749711"/>
                <a:ext cx="4038600" cy="3276599"/>
              </a:xfrm>
              <a:prstGeom prst="rect">
                <a:avLst/>
              </a:prstGeom>
              <a:blipFill rotWithShape="1">
                <a:blip r:embed="rId3"/>
                <a:stretch>
                  <a:fillRect l="-451" t="-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67600" y="500231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(Anderson)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  <p:pic>
        <p:nvPicPr>
          <p:cNvPr id="3076" name="Picture 4" descr="C:\Users\crb256\AppData\Local\Temp\horizontal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599"/>
            <a:ext cx="2895749" cy="2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Aspect Ratio will be </a:t>
            </a:r>
            <a:r>
              <a:rPr lang="en-US" dirty="0" smtClean="0"/>
              <a:t>1.5</a:t>
            </a:r>
            <a:endParaRPr lang="en-US" dirty="0" smtClean="0"/>
          </a:p>
          <a:p>
            <a:r>
              <a:rPr lang="en-US" dirty="0" smtClean="0"/>
              <a:t>The vertical tail will be tapered at a ratio of 50</a:t>
            </a:r>
            <a:r>
              <a:rPr lang="en-US" dirty="0" smtClean="0"/>
              <a:t>%</a:t>
            </a:r>
            <a:endParaRPr lang="en-US" dirty="0" smtClean="0"/>
          </a:p>
          <a:p>
            <a:r>
              <a:rPr lang="en-US" dirty="0" smtClean="0"/>
              <a:t>Will have a root chord of 7.5 </a:t>
            </a:r>
            <a:r>
              <a:rPr lang="en-US" dirty="0" smtClean="0"/>
              <a:t>in</a:t>
            </a:r>
            <a:endParaRPr lang="en-US" dirty="0" smtClean="0"/>
          </a:p>
          <a:p>
            <a:r>
              <a:rPr lang="en-US" dirty="0" smtClean="0"/>
              <a:t>Will have a tip chord of 4 </a:t>
            </a:r>
            <a:r>
              <a:rPr lang="en-US" dirty="0" smtClean="0"/>
              <a:t>in</a:t>
            </a:r>
            <a:endParaRPr lang="en-US" dirty="0" smtClean="0"/>
          </a:p>
          <a:p>
            <a:r>
              <a:rPr lang="en-US" dirty="0" smtClean="0"/>
              <a:t>Will have a span of 11.5 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648200" y="1295400"/>
                <a:ext cx="4038600" cy="45259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Vertical height on tail 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𝑉𝑇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Root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Tip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𝑟𝑣𝑡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648200" y="1295400"/>
                <a:ext cx="4038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602" t="-1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  <p:pic>
        <p:nvPicPr>
          <p:cNvPr id="4098" name="Picture 2" descr="C:\Users\crb256\AppData\Local\Temp\Vertical wing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9050"/>
            <a:ext cx="303851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09800"/>
            <a:ext cx="7924800" cy="4114800"/>
          </a:xfrm>
        </p:spPr>
        <p:txBody>
          <a:bodyPr/>
          <a:lstStyle/>
          <a:p>
            <a:r>
              <a:rPr lang="en-US" dirty="0" smtClean="0"/>
              <a:t>Calculate equations related to the airfoil, fuselage, tail wing and engine</a:t>
            </a:r>
          </a:p>
          <a:p>
            <a:endParaRPr lang="en-US" dirty="0" smtClean="0"/>
          </a:p>
          <a:p>
            <a:r>
              <a:rPr lang="en-US" dirty="0" smtClean="0"/>
              <a:t>Put together final solid works model</a:t>
            </a:r>
          </a:p>
          <a:p>
            <a:endParaRPr lang="en-US" dirty="0"/>
          </a:p>
          <a:p>
            <a:r>
              <a:rPr lang="en-US" dirty="0" smtClean="0"/>
              <a:t>Put together a materials list</a:t>
            </a:r>
          </a:p>
          <a:p>
            <a:endParaRPr lang="en-US" dirty="0"/>
          </a:p>
          <a:p>
            <a:r>
              <a:rPr lang="en-US" dirty="0" smtClean="0"/>
              <a:t>Order materials needed to construct prototype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7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Project description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and build an airplane</a:t>
            </a:r>
          </a:p>
          <a:p>
            <a:r>
              <a:rPr lang="en-US" dirty="0"/>
              <a:t>Combined dimensions cannot exceed 225”</a:t>
            </a:r>
          </a:p>
          <a:p>
            <a:r>
              <a:rPr lang="en-US" dirty="0"/>
              <a:t>Take off within 200ft</a:t>
            </a:r>
          </a:p>
          <a:p>
            <a:r>
              <a:rPr lang="en-US" dirty="0"/>
              <a:t>Land and stop within 400ft</a:t>
            </a:r>
          </a:p>
          <a:p>
            <a:r>
              <a:rPr lang="en-US" dirty="0"/>
              <a:t>Payload and airplane cannot exceed 55lbs</a:t>
            </a:r>
          </a:p>
          <a:p>
            <a:r>
              <a:rPr lang="en-US" dirty="0"/>
              <a:t>Fly in a circle at least once</a:t>
            </a:r>
          </a:p>
          <a:p>
            <a:r>
              <a:rPr lang="en-US" dirty="0"/>
              <a:t>No lighter than air aircrafts or helicopters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76189" r="20303" b="12115"/>
          <a:stretch>
            <a:fillRect/>
          </a:stretch>
        </p:blipFill>
        <p:spPr bwMode="auto">
          <a:xfrm>
            <a:off x="1137424" y="4500446"/>
            <a:ext cx="671043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782781" cy="10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>
            <a:off x="2867890" y="5257800"/>
            <a:ext cx="3733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06090" y="5439936"/>
            <a:ext cx="2057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Land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Land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within 400’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0</a:t>
            </a:r>
            <a:r>
              <a:rPr lang="en-US" sz="1200" dirty="0">
                <a:latin typeface="Calibri" pitchFamily="34" charset="0"/>
              </a:rPr>
              <a:t>’</a:t>
            </a:r>
            <a:endParaRPr lang="en-US" dirty="0"/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2895600" y="6208800"/>
            <a:ext cx="184067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027741" y="6324601"/>
            <a:ext cx="157638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Takeoff within 200’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36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Project description cont.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r>
              <a:rPr lang="en-US" sz="2000" dirty="0"/>
              <a:t>Propeller cannot be made out of metal</a:t>
            </a:r>
          </a:p>
          <a:p>
            <a:r>
              <a:rPr lang="en-US" sz="2000" dirty="0"/>
              <a:t>Fiber-Reinforced Plastic is prohibited</a:t>
            </a:r>
          </a:p>
          <a:p>
            <a:r>
              <a:rPr lang="en-US" sz="2000" dirty="0"/>
              <a:t>No fuel pump</a:t>
            </a:r>
          </a:p>
          <a:p>
            <a:r>
              <a:rPr lang="en-US" sz="2000" dirty="0"/>
              <a:t>Cannot used gear boxes—gear ratio</a:t>
            </a:r>
          </a:p>
          <a:p>
            <a:r>
              <a:rPr lang="en-US" sz="2000" dirty="0"/>
              <a:t>Fuel supplied by competition</a:t>
            </a:r>
          </a:p>
          <a:p>
            <a:r>
              <a:rPr lang="en-US" sz="2000" dirty="0"/>
              <a:t>No gyroscope</a:t>
            </a:r>
          </a:p>
          <a:p>
            <a:r>
              <a:rPr lang="en-US" sz="2000" dirty="0"/>
              <a:t>Must raise our own funds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06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Phase 1: Research</a:t>
            </a:r>
          </a:p>
          <a:p>
            <a:pPr lvl="1"/>
            <a:r>
              <a:rPr lang="en-US" dirty="0" smtClean="0"/>
              <a:t>09/19/11 – 03/01/12</a:t>
            </a:r>
          </a:p>
          <a:p>
            <a:pPr lvl="1"/>
            <a:r>
              <a:rPr lang="en-US" dirty="0" smtClean="0"/>
              <a:t>Equations, materials and airplane design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Phase 2: Fundraising</a:t>
            </a:r>
          </a:p>
          <a:p>
            <a:pPr lvl="1"/>
            <a:r>
              <a:rPr lang="en-US" dirty="0" smtClean="0"/>
              <a:t>09/19/11 – 12/27/11</a:t>
            </a:r>
          </a:p>
          <a:p>
            <a:pPr lvl="1"/>
            <a:r>
              <a:rPr lang="en-US" dirty="0" smtClean="0"/>
              <a:t>Wing-a-thon</a:t>
            </a:r>
          </a:p>
          <a:p>
            <a:endParaRPr lang="en-US" dirty="0" smtClean="0"/>
          </a:p>
          <a:p>
            <a:r>
              <a:rPr lang="en-US" dirty="0" smtClean="0"/>
              <a:t>Phase 3: Design the Prototype</a:t>
            </a:r>
          </a:p>
          <a:p>
            <a:pPr lvl="1"/>
            <a:r>
              <a:rPr lang="en-US" dirty="0" smtClean="0"/>
              <a:t>10/17/11 – 12/18/11</a:t>
            </a:r>
          </a:p>
          <a:p>
            <a:pPr lvl="1"/>
            <a:r>
              <a:rPr lang="en-US" dirty="0" err="1" smtClean="0"/>
              <a:t>Solidworks</a:t>
            </a:r>
            <a:r>
              <a:rPr lang="en-US" dirty="0" smtClean="0"/>
              <a:t>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099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r>
              <a:rPr lang="en-US" dirty="0"/>
              <a:t>Phase 4: Construction of Final </a:t>
            </a:r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12/28/11 – 02/15/12</a:t>
            </a:r>
          </a:p>
          <a:p>
            <a:pPr lvl="1"/>
            <a:r>
              <a:rPr lang="en-US" dirty="0" smtClean="0"/>
              <a:t>Wing</a:t>
            </a:r>
          </a:p>
          <a:p>
            <a:pPr lvl="1"/>
            <a:r>
              <a:rPr lang="en-US" dirty="0" smtClean="0"/>
              <a:t>Fuselage</a:t>
            </a:r>
          </a:p>
          <a:p>
            <a:pPr lvl="1"/>
            <a:r>
              <a:rPr lang="en-US" dirty="0" smtClean="0"/>
              <a:t>Landing Gear</a:t>
            </a:r>
            <a:endParaRPr lang="en-US" dirty="0"/>
          </a:p>
          <a:p>
            <a:r>
              <a:rPr lang="en-US" dirty="0"/>
              <a:t>Phase 5: Testing the </a:t>
            </a:r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02/16/12 – 03/07/12</a:t>
            </a:r>
          </a:p>
          <a:p>
            <a:pPr lvl="1"/>
            <a:r>
              <a:rPr lang="en-US" dirty="0" smtClean="0"/>
              <a:t>Performance analysis</a:t>
            </a:r>
            <a:endParaRPr lang="en-US" dirty="0"/>
          </a:p>
          <a:p>
            <a:r>
              <a:rPr lang="en-US" dirty="0"/>
              <a:t>Phase 6: </a:t>
            </a:r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03/16/11 – 03/18/11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500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586768"/>
              </p:ext>
            </p:extLst>
          </p:nvPr>
        </p:nvGraphicFramePr>
        <p:xfrm>
          <a:off x="1905000" y="1447800"/>
          <a:ext cx="5181600" cy="411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  <a:gridCol w="2133600"/>
              </a:tblGrid>
              <a:tr h="587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Budget (dollars)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Cost (Transportation)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Hotel Cost (4 nights)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Food/Drink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Balsa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Bass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Monokote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O.S. 61FX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Servos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Receiver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2330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46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5316557"/>
              </p:ext>
            </p:extLst>
          </p:nvPr>
        </p:nvGraphicFramePr>
        <p:xfrm>
          <a:off x="609600" y="1828800"/>
          <a:ext cx="7924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683342">
                <a:tc>
                  <a:txBody>
                    <a:bodyPr/>
                    <a:lstStyle/>
                    <a:p>
                      <a:r>
                        <a:rPr lang="en-US" dirty="0" smtClean="0"/>
                        <a:t>Time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 per</a:t>
                      </a:r>
                      <a:r>
                        <a:rPr lang="en-US" baseline="0" dirty="0" smtClean="0"/>
                        <a:t> week per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hours per person</a:t>
                      </a:r>
                      <a:endParaRPr lang="en-US" dirty="0"/>
                    </a:p>
                  </a:txBody>
                  <a:tcPr/>
                </a:tc>
              </a:tr>
              <a:tr h="688258">
                <a:tc>
                  <a:txBody>
                    <a:bodyPr/>
                    <a:lstStyle/>
                    <a:p>
                      <a:r>
                        <a:rPr lang="en-US" dirty="0" smtClean="0"/>
                        <a:t>Fall (</a:t>
                      </a:r>
                      <a:r>
                        <a:rPr lang="en-US" baseline="0" dirty="0" smtClean="0"/>
                        <a:t>9/19-12/16)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(12/19-1/13)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693174"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(1/16-3/15)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60222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Project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56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Fuselage Design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Balsa wood shell</a:t>
            </a:r>
          </a:p>
          <a:p>
            <a:endParaRPr lang="en-US" dirty="0" smtClean="0"/>
          </a:p>
          <a:p>
            <a:r>
              <a:rPr lang="en-US" dirty="0" smtClean="0"/>
              <a:t>Balsa wood ribs inside</a:t>
            </a:r>
          </a:p>
          <a:p>
            <a:endParaRPr lang="en-US" dirty="0" smtClean="0"/>
          </a:p>
          <a:p>
            <a:r>
              <a:rPr lang="en-US" dirty="0" smtClean="0"/>
              <a:t>Easy wing mounting</a:t>
            </a:r>
          </a:p>
          <a:p>
            <a:endParaRPr lang="en-US" dirty="0" smtClean="0"/>
          </a:p>
          <a:p>
            <a:r>
              <a:rPr lang="en-US" dirty="0" smtClean="0"/>
              <a:t>Easy tail mounting</a:t>
            </a:r>
          </a:p>
          <a:p>
            <a:endParaRPr lang="en-US" dirty="0"/>
          </a:p>
          <a:p>
            <a:r>
              <a:rPr lang="en-US" dirty="0" smtClean="0"/>
              <a:t>Angled tail end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4864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69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534</TotalTime>
  <Words>1276</Words>
  <Application>Microsoft Office PowerPoint</Application>
  <PresentationFormat>On-screen Show (4:3)</PresentationFormat>
  <Paragraphs>329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Horizon</vt:lpstr>
      <vt:lpstr>Bitmap Image</vt:lpstr>
      <vt:lpstr>SAE AERO</vt:lpstr>
      <vt:lpstr>CUSTOMER description</vt:lpstr>
      <vt:lpstr>Project description</vt:lpstr>
      <vt:lpstr>Project description cont.</vt:lpstr>
      <vt:lpstr>Project schedule</vt:lpstr>
      <vt:lpstr>Project schedule cont.</vt:lpstr>
      <vt:lpstr>budget</vt:lpstr>
      <vt:lpstr>Man power</vt:lpstr>
      <vt:lpstr>Fuselage Design 1</vt:lpstr>
      <vt:lpstr>Fuselage design 2</vt:lpstr>
      <vt:lpstr>Fuselage design 3</vt:lpstr>
      <vt:lpstr>  Aerodynamics analysis  Airfoil  research</vt:lpstr>
      <vt:lpstr>Airfoil Key Parameters</vt:lpstr>
      <vt:lpstr>Airfoil Analysis     </vt:lpstr>
      <vt:lpstr>Airfoil Analysis CONT.     </vt:lpstr>
      <vt:lpstr>Airfoil Analysis CONT. </vt:lpstr>
      <vt:lpstr>Airfoil Design  </vt:lpstr>
      <vt:lpstr>Wing Planform </vt:lpstr>
      <vt:lpstr>Wing Dimension</vt:lpstr>
      <vt:lpstr> Wing analysis    </vt:lpstr>
      <vt:lpstr>Landing gear</vt:lpstr>
      <vt:lpstr>Takeoff and landing calculations</vt:lpstr>
      <vt:lpstr>engine</vt:lpstr>
      <vt:lpstr>Tail End selection</vt:lpstr>
      <vt:lpstr>Horizontal Tail section</vt:lpstr>
      <vt:lpstr>Vertical tail section</vt:lpstr>
      <vt:lpstr>Conclusion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AERO</dc:title>
  <dc:creator>NAU Student</dc:creator>
  <cp:lastModifiedBy>NAU Student</cp:lastModifiedBy>
  <cp:revision>58</cp:revision>
  <dcterms:created xsi:type="dcterms:W3CDTF">2011-12-02T22:47:43Z</dcterms:created>
  <dcterms:modified xsi:type="dcterms:W3CDTF">2011-12-06T19:04:19Z</dcterms:modified>
</cp:coreProperties>
</file>